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8" r:id="rId2"/>
    <p:sldId id="260" r:id="rId3"/>
    <p:sldId id="265" r:id="rId4"/>
    <p:sldId id="264" r:id="rId5"/>
    <p:sldId id="263" r:id="rId6"/>
    <p:sldId id="267" r:id="rId7"/>
    <p:sldId id="266" r:id="rId8"/>
    <p:sldId id="268" r:id="rId9"/>
    <p:sldId id="269" r:id="rId10"/>
    <p:sldId id="270" r:id="rId11"/>
    <p:sldId id="271" r:id="rId12"/>
    <p:sldId id="272" r:id="rId13"/>
    <p:sldId id="289" r:id="rId14"/>
    <p:sldId id="275" r:id="rId15"/>
    <p:sldId id="259" r:id="rId16"/>
    <p:sldId id="276" r:id="rId17"/>
    <p:sldId id="261" r:id="rId18"/>
    <p:sldId id="262" r:id="rId19"/>
    <p:sldId id="277" r:id="rId20"/>
    <p:sldId id="278" r:id="rId21"/>
    <p:sldId id="279" r:id="rId22"/>
    <p:sldId id="280" r:id="rId23"/>
    <p:sldId id="281" r:id="rId24"/>
    <p:sldId id="282" r:id="rId25"/>
    <p:sldId id="283" r:id="rId26"/>
    <p:sldId id="284" r:id="rId27"/>
    <p:sldId id="285" r:id="rId28"/>
    <p:sldId id="286" r:id="rId29"/>
    <p:sldId id="287" r:id="rId30"/>
    <p:sldId id="273" r:id="rId31"/>
    <p:sldId id="274"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18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34248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74127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1074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05231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589540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83229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47C2849-2886-4740-ACE6-A1BC77711E6B}"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6473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47C2849-2886-4740-ACE6-A1BC77711E6B}"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85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C2849-2886-4740-ACE6-A1BC77711E6B}"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57183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25211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17795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C2849-2886-4740-ACE6-A1BC77711E6B}" type="datetimeFigureOut">
              <a:rPr lang="en-US" smtClean="0"/>
              <a:t>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FEBF7-FC3D-42D8-98B5-311550423F3F}" type="slidenum">
              <a:rPr lang="en-US" smtClean="0"/>
              <a:t>‹#›</a:t>
            </a:fld>
            <a:endParaRPr lang="en-US"/>
          </a:p>
        </p:txBody>
      </p:sp>
    </p:spTree>
    <p:extLst>
      <p:ext uri="{BB962C8B-B14F-4D97-AF65-F5344CB8AC3E}">
        <p14:creationId xmlns:p14="http://schemas.microsoft.com/office/powerpoint/2010/main" val="25184755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animalia.bio/" TargetMode="External"/><Relationship Id="rId2" Type="http://schemas.openxmlformats.org/officeDocument/2006/relationships/image" Target="../media/image3.jfif"/><Relationship Id="rId1" Type="http://schemas.openxmlformats.org/officeDocument/2006/relationships/slideLayout" Target="../slideLayouts/slideLayout2.xml"/><Relationship Id="rId6" Type="http://schemas.openxmlformats.org/officeDocument/2006/relationships/hyperlink" Target="https://www.nationalgeographic.org/projects/photo-ark/explore/" TargetMode="External"/><Relationship Id="rId5" Type="http://schemas.openxmlformats.org/officeDocument/2006/relationships/hyperlink" Target="https://en.wikipedia.org/wiki/Main_Page" TargetMode="External"/><Relationship Id="rId4" Type="http://schemas.openxmlformats.org/officeDocument/2006/relationships/hyperlink" Target="https://a-z-animals.com/animal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20511"/>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שמים, עדר&#10;&#10;התיאור נוצר באופן אוטומטי">
            <a:extLst>
              <a:ext uri="{FF2B5EF4-FFF2-40B4-BE49-F238E27FC236}">
                <a16:creationId xmlns:a16="http://schemas.microsoft.com/office/drawing/2014/main" id="{02F01F42-96D8-46C8-9FA9-D45F401B807F}"/>
              </a:ext>
            </a:extLst>
          </p:cNvPr>
          <p:cNvPicPr>
            <a:picLocks noChangeAspect="1"/>
          </p:cNvPicPr>
          <p:nvPr/>
        </p:nvPicPr>
        <p:blipFill rotWithShape="1">
          <a:blip r:embed="rId2">
            <a:extLst>
              <a:ext uri="{28A0092B-C50C-407E-A947-70E740481C1C}">
                <a14:useLocalDpi xmlns:a14="http://schemas.microsoft.com/office/drawing/2010/main" val="0"/>
              </a:ext>
            </a:extLst>
          </a:blip>
          <a:srcRect r="-385" b="31148"/>
          <a:stretch/>
        </p:blipFill>
        <p:spPr>
          <a:xfrm>
            <a:off x="403029" y="2583961"/>
            <a:ext cx="11429932" cy="3925247"/>
          </a:xfrm>
          <a:prstGeom prst="rect">
            <a:avLst/>
          </a:prstGeom>
        </p:spPr>
      </p:pic>
      <p:sp>
        <p:nvSpPr>
          <p:cNvPr id="6" name="תיבת טקסט 5">
            <a:extLst>
              <a:ext uri="{FF2B5EF4-FFF2-40B4-BE49-F238E27FC236}">
                <a16:creationId xmlns:a16="http://schemas.microsoft.com/office/drawing/2014/main" id="{E100801D-1E7F-4201-A45A-5F871B7B65A3}"/>
              </a:ext>
            </a:extLst>
          </p:cNvPr>
          <p:cNvSpPr txBox="1"/>
          <p:nvPr/>
        </p:nvSpPr>
        <p:spPr>
          <a:xfrm>
            <a:off x="3562581" y="725870"/>
            <a:ext cx="5024486" cy="769441"/>
          </a:xfrm>
          <a:prstGeom prst="rect">
            <a:avLst/>
          </a:prstGeom>
          <a:noFill/>
        </p:spPr>
        <p:txBody>
          <a:bodyPr wrap="square" rtlCol="0">
            <a:spAutoFit/>
          </a:bodyPr>
          <a:lstStyle/>
          <a:p>
            <a:pPr algn="ctr"/>
            <a:r>
              <a:rPr lang="en-US" sz="4400" b="1" dirty="0">
                <a:solidFill>
                  <a:schemeClr val="tx2"/>
                </a:solidFill>
              </a:rPr>
              <a:t>Animalia kingdom</a:t>
            </a:r>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649314" y="1734526"/>
            <a:ext cx="8880801" cy="1261884"/>
          </a:xfrm>
          <a:prstGeom prst="rect">
            <a:avLst/>
          </a:prstGeom>
          <a:noFill/>
        </p:spPr>
        <p:txBody>
          <a:bodyPr wrap="square" rtlCol="0">
            <a:spAutoFit/>
          </a:bodyPr>
          <a:lstStyle/>
          <a:p>
            <a:pPr algn="ctr"/>
            <a:r>
              <a:rPr lang="en-US" sz="2800" dirty="0">
                <a:solidFill>
                  <a:srgbClr val="581845"/>
                </a:solidFill>
              </a:rPr>
              <a:t>A model to predict if a species is endangered or conserved</a:t>
            </a:r>
          </a:p>
          <a:p>
            <a:pPr algn="ctr"/>
            <a:endParaRPr lang="en-US" sz="2800" dirty="0">
              <a:solidFill>
                <a:srgbClr val="581845"/>
              </a:solidFill>
            </a:endParaRPr>
          </a:p>
          <a:p>
            <a:pPr algn="ctr"/>
            <a:r>
              <a:rPr lang="en-US" sz="2000" dirty="0">
                <a:solidFill>
                  <a:srgbClr val="581845"/>
                </a:solidFill>
              </a:rPr>
              <a:t>Maria Arsky &amp; Niv Bar</a:t>
            </a:r>
          </a:p>
        </p:txBody>
      </p:sp>
    </p:spTree>
    <p:extLst>
      <p:ext uri="{BB962C8B-B14F-4D97-AF65-F5344CB8AC3E}">
        <p14:creationId xmlns:p14="http://schemas.microsoft.com/office/powerpoint/2010/main" val="425840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65888" y="270776"/>
            <a:ext cx="11357152" cy="6439711"/>
          </a:xfrm>
          <a:prstGeom prst="rect">
            <a:avLst/>
          </a:prstGeom>
        </p:spPr>
        <p:txBody>
          <a:bodyPr vert="horz" lIns="91440" tIns="45720" rIns="91440" bIns="45720" rtlCol="0" anchor="ctr">
            <a:normAutofit fontScale="92500" lnSpcReduction="20000"/>
          </a:bodyPr>
          <a:lstStyle/>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Scientific name: 		</a:t>
            </a:r>
            <a:r>
              <a:rPr lang="en-US" b="1" dirty="0">
                <a:solidFill>
                  <a:srgbClr val="FFFFFF"/>
                </a:solidFill>
                <a:latin typeface="+mj-lt"/>
                <a:ea typeface="+mj-ea"/>
                <a:cs typeface="+mj-cs"/>
              </a:rPr>
              <a:t>	</a:t>
            </a:r>
            <a:r>
              <a:rPr lang="en-US" dirty="0">
                <a:solidFill>
                  <a:srgbClr val="FFFFFF"/>
                </a:solidFill>
                <a:latin typeface="+mj-lt"/>
                <a:ea typeface="+mj-ea"/>
                <a:cs typeface="+mj-cs"/>
              </a:rPr>
              <a:t>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Class - 3 classes:</a:t>
            </a:r>
            <a:r>
              <a:rPr lang="en-US" dirty="0">
                <a:solidFill>
                  <a:srgbClr val="FFFFFF"/>
                </a:solidFill>
                <a:latin typeface="+mj-lt"/>
                <a:ea typeface="+mj-ea"/>
                <a:cs typeface="+mj-cs"/>
              </a:rPr>
              <a:t>			Mammalia, </a:t>
            </a:r>
            <a:r>
              <a:rPr lang="en-US" dirty="0" err="1">
                <a:solidFill>
                  <a:srgbClr val="FFFFFF"/>
                </a:solidFill>
                <a:latin typeface="+mj-lt"/>
                <a:ea typeface="+mj-ea"/>
                <a:cs typeface="+mj-cs"/>
              </a:rPr>
              <a:t>Reptalia</a:t>
            </a:r>
            <a:r>
              <a:rPr lang="en-US" dirty="0">
                <a:solidFill>
                  <a:srgbClr val="FFFFFF"/>
                </a:solidFill>
                <a:latin typeface="+mj-lt"/>
                <a:ea typeface="+mj-ea"/>
                <a:cs typeface="+mj-cs"/>
              </a:rPr>
              <a:t>, Aves.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Order: </a:t>
            </a:r>
            <a:r>
              <a:rPr lang="en-US" dirty="0">
                <a:solidFill>
                  <a:srgbClr val="FFFFFF"/>
                </a:solidFill>
                <a:latin typeface="+mj-lt"/>
                <a:ea typeface="+mj-ea"/>
                <a:cs typeface="+mj-cs"/>
              </a:rPr>
              <a:t>				60 orders (strings)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Family:</a:t>
            </a:r>
            <a:r>
              <a:rPr lang="en-US" dirty="0">
                <a:solidFill>
                  <a:srgbClr val="FFFFFF"/>
                </a:solidFill>
                <a:latin typeface="+mj-lt"/>
                <a:ea typeface="+mj-ea"/>
                <a:cs typeface="+mj-cs"/>
              </a:rPr>
              <a:t> 				252 families (strings)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Trend - 3 categories : </a:t>
            </a:r>
            <a:r>
              <a:rPr lang="en-US" dirty="0">
                <a:solidFill>
                  <a:srgbClr val="FFFFFF"/>
                </a:solidFill>
                <a:latin typeface="+mj-lt"/>
                <a:ea typeface="+mj-ea"/>
                <a:cs typeface="+mj-cs"/>
              </a:rPr>
              <a:t>			0 – decreasing, 1 – stable, 2 - increasing</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Status - 2 categories :  </a:t>
            </a:r>
            <a:r>
              <a:rPr lang="en-US" dirty="0">
                <a:solidFill>
                  <a:srgbClr val="FFFFFF"/>
                </a:solidFill>
                <a:latin typeface="+mj-lt"/>
                <a:ea typeface="+mj-ea"/>
                <a:cs typeface="+mj-cs"/>
              </a:rPr>
              <a:t>			0 – conserved animals, 1 - endangered</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Social - 2 categories :  </a:t>
            </a:r>
            <a:r>
              <a:rPr lang="en-US" dirty="0">
                <a:solidFill>
                  <a:srgbClr val="FFFFFF"/>
                </a:solidFill>
                <a:latin typeface="+mj-lt"/>
                <a:ea typeface="+mj-ea"/>
                <a:cs typeface="+mj-cs"/>
              </a:rPr>
              <a:t>			0 - solitary animals, 1 - social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Nocturnal - 2 categories :  </a:t>
            </a:r>
            <a:r>
              <a:rPr lang="en-US" dirty="0">
                <a:solidFill>
                  <a:srgbClr val="FFFFFF"/>
                </a:solidFill>
                <a:latin typeface="+mj-lt"/>
                <a:ea typeface="+mj-ea"/>
                <a:cs typeface="+mj-cs"/>
              </a:rPr>
              <a:t>		0 - day active animals, 1 - nocturnal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Diet - 4 categories:  </a:t>
            </a:r>
            <a:r>
              <a:rPr lang="en-US" dirty="0">
                <a:solidFill>
                  <a:srgbClr val="FFFFFF"/>
                </a:solidFill>
                <a:latin typeface="+mj-lt"/>
                <a:ea typeface="+mj-ea"/>
                <a:cs typeface="+mj-cs"/>
              </a:rPr>
              <a:t>			0 - all eaters (meats, </a:t>
            </a:r>
            <a:r>
              <a:rPr lang="en-US" dirty="0" err="1">
                <a:solidFill>
                  <a:srgbClr val="FFFFFF"/>
                </a:solidFill>
                <a:latin typeface="+mj-lt"/>
                <a:ea typeface="+mj-ea"/>
                <a:cs typeface="+mj-cs"/>
              </a:rPr>
              <a:t>vegtables</a:t>
            </a:r>
            <a:r>
              <a:rPr lang="en-US" dirty="0">
                <a:solidFill>
                  <a:srgbClr val="FFFFFF"/>
                </a:solidFill>
                <a:latin typeface="+mj-lt"/>
                <a:ea typeface="+mj-ea"/>
                <a:cs typeface="+mj-cs"/>
              </a:rPr>
              <a:t>, insects </a:t>
            </a:r>
            <a:r>
              <a:rPr lang="en-US" dirty="0" err="1">
                <a:solidFill>
                  <a:srgbClr val="FFFFFF"/>
                </a:solidFill>
                <a:latin typeface="+mj-lt"/>
                <a:ea typeface="+mj-ea"/>
                <a:cs typeface="+mj-cs"/>
              </a:rPr>
              <a:t>ect</a:t>
            </a:r>
            <a:r>
              <a:rPr lang="en-US" dirty="0">
                <a:solidFill>
                  <a:srgbClr val="FFFFFF"/>
                </a:solidFill>
                <a:latin typeface="+mj-lt"/>
                <a:ea typeface="+mj-ea"/>
                <a:cs typeface="+mj-cs"/>
              </a:rPr>
              <a:t>.), 1 – carnivores, 2 – vegetarians,                             					3 - insects eaters, 4 - scavengers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Mating behavior - 2 categories:  </a:t>
            </a:r>
            <a:r>
              <a:rPr lang="en-US" dirty="0">
                <a:solidFill>
                  <a:srgbClr val="FFFFFF"/>
                </a:solidFill>
                <a:latin typeface="+mj-lt"/>
                <a:ea typeface="+mj-ea"/>
                <a:cs typeface="+mj-cs"/>
              </a:rPr>
              <a:t>		0 - monogamy animals (dyadic relationship), </a:t>
            </a:r>
          </a:p>
          <a:p>
            <a:pPr lvl="8" defTabSz="914400">
              <a:lnSpc>
                <a:spcPct val="120000"/>
              </a:lnSpc>
              <a:spcBef>
                <a:spcPct val="0"/>
              </a:spcBef>
              <a:spcAft>
                <a:spcPts val="600"/>
              </a:spcAft>
            </a:pPr>
            <a:r>
              <a:rPr lang="en-US" dirty="0">
                <a:solidFill>
                  <a:srgbClr val="FFFFFF"/>
                </a:solidFill>
                <a:latin typeface="+mj-lt"/>
                <a:ea typeface="+mj-ea"/>
                <a:cs typeface="+mj-cs"/>
              </a:rPr>
              <a:t>	1 - polygamy animals (multiple spouses)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Continuous variable :  </a:t>
            </a:r>
            <a:r>
              <a:rPr lang="en-US" dirty="0">
                <a:solidFill>
                  <a:srgbClr val="FFFFFF"/>
                </a:solidFill>
                <a:latin typeface="+mj-lt"/>
                <a:ea typeface="+mj-ea"/>
                <a:cs typeface="+mj-cs"/>
              </a:rPr>
              <a:t>			Life Span (by years), Length (by cm), Weight (by kg), Baby Carrying, </a:t>
            </a:r>
          </a:p>
          <a:p>
            <a:pPr defTabSz="914400">
              <a:lnSpc>
                <a:spcPct val="120000"/>
              </a:lnSpc>
              <a:spcBef>
                <a:spcPct val="0"/>
              </a:spcBef>
              <a:spcAft>
                <a:spcPts val="600"/>
              </a:spcAft>
            </a:pPr>
            <a:r>
              <a:rPr lang="en-US" dirty="0">
                <a:solidFill>
                  <a:srgbClr val="FFFFFF"/>
                </a:solidFill>
                <a:latin typeface="+mj-lt"/>
                <a:ea typeface="+mj-ea"/>
                <a:cs typeface="+mj-cs"/>
              </a:rPr>
              <a:t>					Incubation Period (days) , Independent Age (by days)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Continents columns (binomial columns): </a:t>
            </a:r>
            <a:r>
              <a:rPr lang="en-US" dirty="0">
                <a:solidFill>
                  <a:srgbClr val="FFFFFF"/>
                </a:solidFill>
                <a:latin typeface="+mj-lt"/>
                <a:ea typeface="+mj-ea"/>
                <a:cs typeface="+mj-cs"/>
              </a:rPr>
              <a:t>	Africa, Antarctica, Asia, Oceania (includes New-</a:t>
            </a:r>
            <a:r>
              <a:rPr lang="en-US" dirty="0" err="1">
                <a:solidFill>
                  <a:srgbClr val="FFFFFF"/>
                </a:solidFill>
                <a:latin typeface="+mj-lt"/>
                <a:ea typeface="+mj-ea"/>
                <a:cs typeface="+mj-cs"/>
              </a:rPr>
              <a:t>Zeland</a:t>
            </a:r>
            <a:r>
              <a:rPr lang="en-US" dirty="0">
                <a:solidFill>
                  <a:srgbClr val="FFFFFF"/>
                </a:solidFill>
                <a:latin typeface="+mj-lt"/>
                <a:ea typeface="+mj-ea"/>
                <a:cs typeface="+mj-cs"/>
              </a:rPr>
              <a:t>), Central America, 						Europe, North America, South America.</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Climate zones (binomial columns): </a:t>
            </a:r>
            <a:r>
              <a:rPr lang="en-US" dirty="0">
                <a:solidFill>
                  <a:srgbClr val="FFFFFF"/>
                </a:solidFill>
                <a:latin typeface="+mj-lt"/>
                <a:ea typeface="+mj-ea"/>
                <a:cs typeface="+mj-cs"/>
              </a:rPr>
              <a:t>	cold, dry/desert, polar/tundra, temperate, tropical.</a:t>
            </a:r>
          </a:p>
        </p:txBody>
      </p:sp>
      <p:sp>
        <p:nvSpPr>
          <p:cNvPr id="3" name="תיבת טקסט 2">
            <a:extLst>
              <a:ext uri="{FF2B5EF4-FFF2-40B4-BE49-F238E27FC236}">
                <a16:creationId xmlns:a16="http://schemas.microsoft.com/office/drawing/2014/main" id="{DBB49DB7-1E47-47E9-92FF-1E3A370C3306}"/>
              </a:ext>
            </a:extLst>
          </p:cNvPr>
          <p:cNvSpPr txBox="1"/>
          <p:nvPr/>
        </p:nvSpPr>
        <p:spPr>
          <a:xfrm>
            <a:off x="8557747" y="318268"/>
            <a:ext cx="3634253" cy="7891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solidFill>
                  <a:srgbClr val="FFFFFF"/>
                </a:solidFill>
                <a:latin typeface="+mj-lt"/>
                <a:ea typeface="+mj-ea"/>
                <a:cs typeface="+mj-cs"/>
              </a:rPr>
              <a:t>Our Data Frame</a:t>
            </a:r>
          </a:p>
        </p:txBody>
      </p:sp>
      <p:sp>
        <p:nvSpPr>
          <p:cNvPr id="4" name="תיבת טקסט 6">
            <a:extLst>
              <a:ext uri="{FF2B5EF4-FFF2-40B4-BE49-F238E27FC236}">
                <a16:creationId xmlns:a16="http://schemas.microsoft.com/office/drawing/2014/main" id="{ECEE643F-8093-4AD7-965A-5F0703243C21}"/>
              </a:ext>
            </a:extLst>
          </p:cNvPr>
          <p:cNvSpPr txBox="1"/>
          <p:nvPr/>
        </p:nvSpPr>
        <p:spPr>
          <a:xfrm>
            <a:off x="8752023" y="1036157"/>
            <a:ext cx="2995500" cy="400110"/>
          </a:xfrm>
          <a:prstGeom prst="rect">
            <a:avLst/>
          </a:prstGeom>
          <a:noFill/>
        </p:spPr>
        <p:txBody>
          <a:bodyPr wrap="square" rtlCol="0">
            <a:spAutoFit/>
          </a:bodyPr>
          <a:lstStyle/>
          <a:p>
            <a:pPr algn="ctr"/>
            <a:r>
              <a:rPr lang="en-US" sz="2000" dirty="0">
                <a:solidFill>
                  <a:schemeClr val="bg1"/>
                </a:solidFill>
              </a:rPr>
              <a:t>(in total 1589 animals)</a:t>
            </a:r>
            <a:endParaRPr lang="en-US" sz="1600" dirty="0">
              <a:solidFill>
                <a:schemeClr val="bg1"/>
              </a:solidFill>
            </a:endParaRPr>
          </a:p>
        </p:txBody>
      </p:sp>
    </p:spTree>
    <p:extLst>
      <p:ext uri="{BB962C8B-B14F-4D97-AF65-F5344CB8AC3E}">
        <p14:creationId xmlns:p14="http://schemas.microsoft.com/office/powerpoint/2010/main" val="35670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0"/>
            <a:ext cx="7663142"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Handling Missing Data</a:t>
            </a:r>
          </a:p>
        </p:txBody>
      </p:sp>
    </p:spTree>
    <p:extLst>
      <p:ext uri="{BB962C8B-B14F-4D97-AF65-F5344CB8AC3E}">
        <p14:creationId xmlns:p14="http://schemas.microsoft.com/office/powerpoint/2010/main" val="16828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618820" y="1311744"/>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Step 1: Understanding the data: Data Types, missing data, mean, unique, frequency, count, etc.</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found missing data at Status feature and we filled it manually (using external resources).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About the animals we have not found their Status at external resources, we had to drop them from our data frame.</a:t>
            </a:r>
          </a:p>
          <a:p>
            <a:pPr algn="ctr"/>
            <a:endParaRPr lang="en-US" sz="2000" dirty="0">
              <a:solidFill>
                <a:srgbClr val="FFFFFF"/>
              </a:solidFill>
              <a:latin typeface="+mj-lt"/>
              <a:ea typeface="+mj-ea"/>
              <a:cs typeface="+mj-cs"/>
            </a:endParaRP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1</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30FCD5B1-59C8-4149-984B-CC6B3095B198}"/>
              </a:ext>
            </a:extLst>
          </p:cNvPr>
          <p:cNvSpPr txBox="1"/>
          <p:nvPr/>
        </p:nvSpPr>
        <p:spPr>
          <a:xfrm>
            <a:off x="512689" y="3274034"/>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2</a:t>
            </a:r>
          </a:p>
        </p:txBody>
      </p:sp>
      <p:cxnSp>
        <p:nvCxnSpPr>
          <p:cNvPr id="9" name="מחבר ישר 8">
            <a:extLst>
              <a:ext uri="{FF2B5EF4-FFF2-40B4-BE49-F238E27FC236}">
                <a16:creationId xmlns:a16="http://schemas.microsoft.com/office/drawing/2014/main" id="{D16E64D0-BF64-4F69-89C4-36BD19AB751C}"/>
              </a:ext>
            </a:extLst>
          </p:cNvPr>
          <p:cNvCxnSpPr>
            <a:cxnSpLocks/>
          </p:cNvCxnSpPr>
          <p:nvPr/>
        </p:nvCxnSpPr>
        <p:spPr>
          <a:xfrm>
            <a:off x="107333" y="4291995"/>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תיבת טקסט 9">
            <a:extLst>
              <a:ext uri="{FF2B5EF4-FFF2-40B4-BE49-F238E27FC236}">
                <a16:creationId xmlns:a16="http://schemas.microsoft.com/office/drawing/2014/main" id="{FB6DE5B3-D0C5-48FA-96C6-5876579B5579}"/>
              </a:ext>
            </a:extLst>
          </p:cNvPr>
          <p:cNvSpPr txBox="1"/>
          <p:nvPr/>
        </p:nvSpPr>
        <p:spPr>
          <a:xfrm>
            <a:off x="618820" y="4511258"/>
            <a:ext cx="10954360" cy="1692771"/>
          </a:xfrm>
          <a:prstGeom prst="rect">
            <a:avLst/>
          </a:prstGeom>
          <a:noFill/>
        </p:spPr>
        <p:txBody>
          <a:bodyPr wrap="square" rtlCol="0">
            <a:spAutoFit/>
          </a:bodyPr>
          <a:lstStyle/>
          <a:p>
            <a:r>
              <a:rPr lang="en-US" sz="2000" dirty="0">
                <a:solidFill>
                  <a:srgbClr val="FFFFFF"/>
                </a:solidFill>
                <a:latin typeface="+mj-lt"/>
                <a:ea typeface="+mj-ea"/>
                <a:cs typeface="+mj-cs"/>
              </a:rPr>
              <a:t>Step 1: Filling missing data for the continuous variables by mean.</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Filling missing data for “Mating Behavior” variables by mode (categorical).</a:t>
            </a:r>
          </a:p>
          <a:p>
            <a:endParaRPr lang="en-US" sz="2000" dirty="0">
              <a:solidFill>
                <a:srgbClr val="FFFFFF"/>
              </a:solidFill>
              <a:latin typeface="+mj-lt"/>
              <a:ea typeface="+mj-ea"/>
              <a:cs typeface="+mj-cs"/>
            </a:endParaRPr>
          </a:p>
          <a:p>
            <a:r>
              <a:rPr lang="en-US" sz="2400" dirty="0">
                <a:solidFill>
                  <a:srgbClr val="FFFFFF"/>
                </a:solidFill>
                <a:latin typeface="+mj-lt"/>
                <a:ea typeface="+mj-ea"/>
                <a:cs typeface="+mj-cs"/>
              </a:rPr>
              <a:t>Finally, our data includes 1548 animals.</a:t>
            </a:r>
          </a:p>
        </p:txBody>
      </p:sp>
    </p:spTree>
    <p:extLst>
      <p:ext uri="{BB962C8B-B14F-4D97-AF65-F5344CB8AC3E}">
        <p14:creationId xmlns:p14="http://schemas.microsoft.com/office/powerpoint/2010/main" val="143151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תיבת טקסט 5">
            <a:extLst>
              <a:ext uri="{FF2B5EF4-FFF2-40B4-BE49-F238E27FC236}">
                <a16:creationId xmlns:a16="http://schemas.microsoft.com/office/drawing/2014/main" id="{5586AA1F-D6B4-4BB2-B67A-152E59329112}"/>
              </a:ext>
            </a:extLst>
          </p:cNvPr>
          <p:cNvSpPr txBox="1"/>
          <p:nvPr/>
        </p:nvSpPr>
        <p:spPr>
          <a:xfrm>
            <a:off x="3662488" y="409118"/>
            <a:ext cx="5024486" cy="769441"/>
          </a:xfrm>
          <a:prstGeom prst="rect">
            <a:avLst/>
          </a:prstGeom>
          <a:noFill/>
        </p:spPr>
        <p:txBody>
          <a:bodyPr wrap="square" rtlCol="0">
            <a:spAutoFit/>
          </a:bodyPr>
          <a:lstStyle/>
          <a:p>
            <a:pPr algn="ctr"/>
            <a:r>
              <a:rPr lang="en-US" sz="4400" b="1" dirty="0">
                <a:solidFill>
                  <a:schemeClr val="bg1"/>
                </a:solidFill>
              </a:rPr>
              <a:t>Visualizations</a:t>
            </a:r>
          </a:p>
        </p:txBody>
      </p:sp>
    </p:spTree>
    <p:extLst>
      <p:ext uri="{BB962C8B-B14F-4D97-AF65-F5344CB8AC3E}">
        <p14:creationId xmlns:p14="http://schemas.microsoft.com/office/powerpoint/2010/main" val="2033530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2038881" y="1276059"/>
            <a:ext cx="2865838" cy="461665"/>
          </a:xfrm>
          <a:prstGeom prst="rect">
            <a:avLst/>
          </a:prstGeom>
          <a:noFill/>
        </p:spPr>
        <p:txBody>
          <a:bodyPr wrap="square" rtlCol="0">
            <a:spAutoFit/>
          </a:bodyPr>
          <a:lstStyle/>
          <a:p>
            <a:pPr algn="ctr"/>
            <a:r>
              <a:rPr lang="en-US" sz="2400" dirty="0">
                <a:solidFill>
                  <a:sysClr val="windowText" lastClr="000000"/>
                </a:solidFill>
              </a:rPr>
              <a:t>Trend pie chart</a:t>
            </a:r>
            <a:endParaRPr lang="en-US" dirty="0">
              <a:solidFill>
                <a:sysClr val="windowText" lastClr="000000"/>
              </a:solidFill>
            </a:endParaRPr>
          </a:p>
        </p:txBody>
      </p:sp>
      <p:pic>
        <p:nvPicPr>
          <p:cNvPr id="9" name="Picture 8">
            <a:extLst>
              <a:ext uri="{FF2B5EF4-FFF2-40B4-BE49-F238E27FC236}">
                <a16:creationId xmlns:a16="http://schemas.microsoft.com/office/drawing/2014/main" id="{5C91F4D8-5ACB-4792-AFFC-E07D23C87710}"/>
              </a:ext>
            </a:extLst>
          </p:cNvPr>
          <p:cNvPicPr>
            <a:picLocks noChangeAspect="1"/>
          </p:cNvPicPr>
          <p:nvPr/>
        </p:nvPicPr>
        <p:blipFill rotWithShape="1">
          <a:blip r:embed="rId2"/>
          <a:srcRect l="1625" t="3692" r="650" b="1821"/>
          <a:stretch/>
        </p:blipFill>
        <p:spPr>
          <a:xfrm>
            <a:off x="1244600" y="1746500"/>
            <a:ext cx="9821333" cy="3818467"/>
          </a:xfrm>
          <a:prstGeom prst="rect">
            <a:avLst/>
          </a:prstGeom>
        </p:spPr>
      </p:pic>
      <p:sp>
        <p:nvSpPr>
          <p:cNvPr id="10" name="תיבת טקסט 6">
            <a:extLst>
              <a:ext uri="{FF2B5EF4-FFF2-40B4-BE49-F238E27FC236}">
                <a16:creationId xmlns:a16="http://schemas.microsoft.com/office/drawing/2014/main" id="{0DD8FDD7-7EB7-4AD8-AB93-F5E39D36E0A4}"/>
              </a:ext>
            </a:extLst>
          </p:cNvPr>
          <p:cNvSpPr txBox="1"/>
          <p:nvPr/>
        </p:nvSpPr>
        <p:spPr>
          <a:xfrm>
            <a:off x="7287283" y="1276059"/>
            <a:ext cx="2650060" cy="461665"/>
          </a:xfrm>
          <a:prstGeom prst="rect">
            <a:avLst/>
          </a:prstGeom>
          <a:noFill/>
        </p:spPr>
        <p:txBody>
          <a:bodyPr wrap="square" rtlCol="0">
            <a:spAutoFit/>
          </a:bodyPr>
          <a:lstStyle/>
          <a:p>
            <a:pPr algn="ctr"/>
            <a:r>
              <a:rPr lang="en-US" sz="2400" dirty="0">
                <a:solidFill>
                  <a:sysClr val="windowText" lastClr="000000"/>
                </a:solidFill>
              </a:rPr>
              <a:t>Status pie chart</a:t>
            </a:r>
            <a:endParaRPr lang="en-US" dirty="0">
              <a:solidFill>
                <a:sysClr val="windowText" lastClr="000000"/>
              </a:solidFill>
            </a:endParaRPr>
          </a:p>
        </p:txBody>
      </p:sp>
    </p:spTree>
    <p:extLst>
      <p:ext uri="{BB962C8B-B14F-4D97-AF65-F5344CB8AC3E}">
        <p14:creationId xmlns:p14="http://schemas.microsoft.com/office/powerpoint/2010/main" val="7490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657115" y="1568115"/>
            <a:ext cx="3492479" cy="461665"/>
          </a:xfrm>
          <a:prstGeom prst="rect">
            <a:avLst/>
          </a:prstGeom>
          <a:noFill/>
        </p:spPr>
        <p:txBody>
          <a:bodyPr wrap="square" rtlCol="0">
            <a:spAutoFit/>
          </a:bodyPr>
          <a:lstStyle/>
          <a:p>
            <a:pPr algn="ctr"/>
            <a:r>
              <a:rPr lang="en-US" sz="2400" dirty="0">
                <a:solidFill>
                  <a:sysClr val="windowText" lastClr="000000"/>
                </a:solidFill>
              </a:rPr>
              <a:t>Social vs Solitary animals</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205548" y="1253154"/>
            <a:ext cx="3175102" cy="830997"/>
          </a:xfrm>
          <a:prstGeom prst="rect">
            <a:avLst/>
          </a:prstGeom>
          <a:noFill/>
        </p:spPr>
        <p:txBody>
          <a:bodyPr wrap="square" rtlCol="0">
            <a:spAutoFit/>
          </a:bodyPr>
          <a:lstStyle/>
          <a:p>
            <a:pPr algn="ctr"/>
            <a:r>
              <a:rPr lang="en-US" sz="2400" dirty="0">
                <a:solidFill>
                  <a:sysClr val="windowText" lastClr="000000"/>
                </a:solidFill>
              </a:rPr>
              <a:t>Day active vs Nocturnal</a:t>
            </a:r>
          </a:p>
          <a:p>
            <a:pPr algn="ctr"/>
            <a:r>
              <a:rPr lang="en-US" sz="2400" dirty="0">
                <a:solidFill>
                  <a:sysClr val="windowText" lastClr="000000"/>
                </a:solidFill>
              </a:rPr>
              <a:t>animals</a:t>
            </a:r>
            <a:endParaRPr lang="en-US" dirty="0">
              <a:solidFill>
                <a:sysClr val="windowText" lastClr="000000"/>
              </a:solidFill>
            </a:endParaRPr>
          </a:p>
        </p:txBody>
      </p:sp>
      <p:pic>
        <p:nvPicPr>
          <p:cNvPr id="4" name="Picture 3">
            <a:extLst>
              <a:ext uri="{FF2B5EF4-FFF2-40B4-BE49-F238E27FC236}">
                <a16:creationId xmlns:a16="http://schemas.microsoft.com/office/drawing/2014/main" id="{C6821620-4A36-46DA-A0E1-7C78E325D02D}"/>
              </a:ext>
            </a:extLst>
          </p:cNvPr>
          <p:cNvPicPr>
            <a:picLocks noChangeAspect="1"/>
          </p:cNvPicPr>
          <p:nvPr/>
        </p:nvPicPr>
        <p:blipFill rotWithShape="1">
          <a:blip r:embed="rId2"/>
          <a:srcRect l="4501" t="3915" r="541" b="1826"/>
          <a:stretch/>
        </p:blipFill>
        <p:spPr>
          <a:xfrm>
            <a:off x="763954" y="2074521"/>
            <a:ext cx="10631201" cy="3787799"/>
          </a:xfrm>
          <a:prstGeom prst="rect">
            <a:avLst/>
          </a:prstGeom>
        </p:spPr>
      </p:pic>
    </p:spTree>
    <p:extLst>
      <p:ext uri="{BB962C8B-B14F-4D97-AF65-F5344CB8AC3E}">
        <p14:creationId xmlns:p14="http://schemas.microsoft.com/office/powerpoint/2010/main" val="373133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811350" y="1253154"/>
            <a:ext cx="3492479" cy="461665"/>
          </a:xfrm>
          <a:prstGeom prst="rect">
            <a:avLst/>
          </a:prstGeom>
          <a:noFill/>
        </p:spPr>
        <p:txBody>
          <a:bodyPr wrap="square" rtlCol="0">
            <a:spAutoFit/>
          </a:bodyPr>
          <a:lstStyle/>
          <a:p>
            <a:pPr algn="ctr"/>
            <a:r>
              <a:rPr lang="en-US" sz="2400" dirty="0">
                <a:solidFill>
                  <a:sysClr val="windowText" lastClr="000000"/>
                </a:solidFill>
              </a:rPr>
              <a:t>Diet pie chart </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172651" y="1253153"/>
            <a:ext cx="3492479" cy="461665"/>
          </a:xfrm>
          <a:prstGeom prst="rect">
            <a:avLst/>
          </a:prstGeom>
          <a:noFill/>
        </p:spPr>
        <p:txBody>
          <a:bodyPr wrap="square" rtlCol="0">
            <a:spAutoFit/>
          </a:bodyPr>
          <a:lstStyle/>
          <a:p>
            <a:pPr algn="ctr"/>
            <a:r>
              <a:rPr lang="en-US" sz="2400" dirty="0">
                <a:solidFill>
                  <a:sysClr val="windowText" lastClr="000000"/>
                </a:solidFill>
              </a:rPr>
              <a:t>Mating Behavior pie chart</a:t>
            </a:r>
            <a:endParaRPr lang="en-US" dirty="0">
              <a:solidFill>
                <a:sysClr val="windowText" lastClr="000000"/>
              </a:solidFill>
            </a:endParaRPr>
          </a:p>
        </p:txBody>
      </p:sp>
      <p:pic>
        <p:nvPicPr>
          <p:cNvPr id="8" name="Picture 7">
            <a:extLst>
              <a:ext uri="{FF2B5EF4-FFF2-40B4-BE49-F238E27FC236}">
                <a16:creationId xmlns:a16="http://schemas.microsoft.com/office/drawing/2014/main" id="{D3894F2D-9F29-4FBA-BE04-CDB56F1A71F5}"/>
              </a:ext>
            </a:extLst>
          </p:cNvPr>
          <p:cNvPicPr>
            <a:picLocks noChangeAspect="1"/>
          </p:cNvPicPr>
          <p:nvPr/>
        </p:nvPicPr>
        <p:blipFill rotWithShape="1">
          <a:blip r:embed="rId2"/>
          <a:srcRect l="2938" r="2334"/>
          <a:stretch/>
        </p:blipFill>
        <p:spPr>
          <a:xfrm>
            <a:off x="1059259" y="1798947"/>
            <a:ext cx="10482502" cy="4082834"/>
          </a:xfrm>
          <a:prstGeom prst="rect">
            <a:avLst/>
          </a:prstGeom>
        </p:spPr>
      </p:pic>
    </p:spTree>
    <p:extLst>
      <p:ext uri="{BB962C8B-B14F-4D97-AF65-F5344CB8AC3E}">
        <p14:creationId xmlns:p14="http://schemas.microsoft.com/office/powerpoint/2010/main" val="122196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7640316"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a:t>
            </a:r>
          </a:p>
          <a:p>
            <a:r>
              <a:rPr lang="en-US" sz="2400" dirty="0">
                <a:solidFill>
                  <a:sysClr val="windowText" lastClr="000000"/>
                </a:solidFill>
              </a:rPr>
              <a:t>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pic>
        <p:nvPicPr>
          <p:cNvPr id="14" name="Picture 13">
            <a:extLst>
              <a:ext uri="{FF2B5EF4-FFF2-40B4-BE49-F238E27FC236}">
                <a16:creationId xmlns:a16="http://schemas.microsoft.com/office/drawing/2014/main" id="{5344098B-C517-46E1-AB4B-14C99932F8F7}"/>
              </a:ext>
            </a:extLst>
          </p:cNvPr>
          <p:cNvPicPr>
            <a:picLocks noChangeAspect="1"/>
          </p:cNvPicPr>
          <p:nvPr/>
        </p:nvPicPr>
        <p:blipFill rotWithShape="1">
          <a:blip r:embed="rId2"/>
          <a:srcRect l="3231" t="2188" r="5224" b="2141"/>
          <a:stretch/>
        </p:blipFill>
        <p:spPr>
          <a:xfrm>
            <a:off x="538480" y="1910080"/>
            <a:ext cx="7084083" cy="4409440"/>
          </a:xfrm>
          <a:prstGeom prst="rect">
            <a:avLst/>
          </a:prstGeom>
        </p:spPr>
      </p:pic>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As we can see, there is a strong relationship between safe animals and stable and increasing trends.</a:t>
            </a:r>
          </a:p>
          <a:p>
            <a:endParaRPr lang="en-US" sz="2000" dirty="0">
              <a:solidFill>
                <a:sysClr val="windowText" lastClr="000000"/>
              </a:solidFill>
            </a:endParaRPr>
          </a:p>
          <a:p>
            <a:r>
              <a:rPr lang="en-US" sz="2000" dirty="0">
                <a:solidFill>
                  <a:sysClr val="windowText" lastClr="000000"/>
                </a:solidFill>
              </a:rPr>
              <a:t>Also we can see visible bond between endangered animals and the decreasing trend (compared with the other trends).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81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animal’s Class (</a:t>
            </a:r>
            <a:r>
              <a:rPr lang="en-US" dirty="0">
                <a:solidFill>
                  <a:sysClr val="windowText" lastClr="000000"/>
                </a:solidFill>
              </a:rPr>
              <a:t>0 - Birds, 1 - Mammals, 2 - Reptiles</a:t>
            </a:r>
            <a:r>
              <a:rPr lang="en-US" sz="2400" dirty="0">
                <a:solidFill>
                  <a:sysClr val="windowText" lastClr="000000"/>
                </a:solidFill>
              </a:rPr>
              <a:t>) and 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We can see that animals' trend condition are not very good, because most of animals are or in decreasing or in stable trend (but not in increasing).</a:t>
            </a:r>
          </a:p>
          <a:p>
            <a:endParaRPr lang="en-US" sz="2000" dirty="0">
              <a:solidFill>
                <a:sysClr val="windowText" lastClr="000000"/>
              </a:solidFill>
            </a:endParaRPr>
          </a:p>
          <a:p>
            <a:r>
              <a:rPr lang="en-US" sz="2000" dirty="0">
                <a:solidFill>
                  <a:sysClr val="windowText" lastClr="000000"/>
                </a:solidFill>
              </a:rPr>
              <a:t>The worst ratio between the decreasing and increasing trends is in the Mammalia class.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BC8A73-A4DF-4439-A648-1084465AE7B0}"/>
              </a:ext>
            </a:extLst>
          </p:cNvPr>
          <p:cNvPicPr>
            <a:picLocks noChangeAspect="1"/>
          </p:cNvPicPr>
          <p:nvPr/>
        </p:nvPicPr>
        <p:blipFill rotWithShape="1">
          <a:blip r:embed="rId2"/>
          <a:srcRect l="3014" t="1951" r="4913" b="1951"/>
          <a:stretch/>
        </p:blipFill>
        <p:spPr>
          <a:xfrm>
            <a:off x="627203" y="1930220"/>
            <a:ext cx="6944772" cy="4394179"/>
          </a:xfrm>
          <a:prstGeom prst="rect">
            <a:avLst/>
          </a:prstGeom>
        </p:spPr>
      </p:pic>
    </p:spTree>
    <p:extLst>
      <p:ext uri="{BB962C8B-B14F-4D97-AF65-F5344CB8AC3E}">
        <p14:creationId xmlns:p14="http://schemas.microsoft.com/office/powerpoint/2010/main" val="80468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Social animals (</a:t>
            </a:r>
            <a:r>
              <a:rPr lang="en-US" dirty="0">
                <a:solidFill>
                  <a:sysClr val="windowText" lastClr="000000"/>
                </a:solidFill>
              </a:rPr>
              <a:t>0 - solitary, 1 - social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6613968" y="1622920"/>
            <a:ext cx="4755002" cy="707886"/>
          </a:xfrm>
          <a:prstGeom prst="rect">
            <a:avLst/>
          </a:prstGeom>
          <a:noFill/>
        </p:spPr>
        <p:txBody>
          <a:bodyPr wrap="square" rtlCol="0">
            <a:spAutoFit/>
          </a:bodyPr>
          <a:lstStyle/>
          <a:p>
            <a:r>
              <a:rPr lang="en-US" sz="2000" dirty="0">
                <a:solidFill>
                  <a:sysClr val="windowText" lastClr="000000"/>
                </a:solidFill>
              </a:rPr>
              <a:t>As we can see, social animals are more in danger than solitary</a:t>
            </a:r>
            <a:endParaRPr lang="en-US" sz="1600" dirty="0">
              <a:solidFill>
                <a:sysClr val="windowText" lastClr="000000"/>
              </a:solidFill>
            </a:endParaRPr>
          </a:p>
        </p:txBody>
      </p:sp>
      <p:pic>
        <p:nvPicPr>
          <p:cNvPr id="11" name="Picture 10">
            <a:extLst>
              <a:ext uri="{FF2B5EF4-FFF2-40B4-BE49-F238E27FC236}">
                <a16:creationId xmlns:a16="http://schemas.microsoft.com/office/drawing/2014/main" id="{AF2D9FB5-EA08-46FA-8158-5C6588B0ED7B}"/>
              </a:ext>
            </a:extLst>
          </p:cNvPr>
          <p:cNvPicPr>
            <a:picLocks noChangeAspect="1"/>
          </p:cNvPicPr>
          <p:nvPr/>
        </p:nvPicPr>
        <p:blipFill rotWithShape="1">
          <a:blip r:embed="rId2"/>
          <a:srcRect l="1433" t="6555" r="1885" b="2287"/>
          <a:stretch/>
        </p:blipFill>
        <p:spPr>
          <a:xfrm>
            <a:off x="629920" y="2447625"/>
            <a:ext cx="7917128" cy="4026296"/>
          </a:xfrm>
          <a:prstGeom prst="rect">
            <a:avLst/>
          </a:prstGeom>
        </p:spPr>
      </p:pic>
      <p:sp>
        <p:nvSpPr>
          <p:cNvPr id="14" name="תיבת טקסט 6">
            <a:extLst>
              <a:ext uri="{FF2B5EF4-FFF2-40B4-BE49-F238E27FC236}">
                <a16:creationId xmlns:a16="http://schemas.microsoft.com/office/drawing/2014/main" id="{DE142259-D912-4D95-98EE-63EC7D8DF94C}"/>
              </a:ext>
            </a:extLst>
          </p:cNvPr>
          <p:cNvSpPr txBox="1"/>
          <p:nvPr/>
        </p:nvSpPr>
        <p:spPr>
          <a:xfrm>
            <a:off x="8747629" y="1935288"/>
            <a:ext cx="2397952" cy="1631216"/>
          </a:xfrm>
          <a:prstGeom prst="rect">
            <a:avLst/>
          </a:prstGeom>
          <a:noFill/>
        </p:spPr>
        <p:txBody>
          <a:bodyPr wrap="square" rtlCol="0">
            <a:spAutoFit/>
          </a:bodyPr>
          <a:lstStyle/>
          <a:p>
            <a:r>
              <a:rPr lang="en-US" sz="2000" dirty="0">
                <a:solidFill>
                  <a:sysClr val="windowText" lastClr="000000"/>
                </a:solidFill>
              </a:rPr>
              <a:t>animals, that could be because they are more "naive" - are not seem to afraid from other species.</a:t>
            </a:r>
            <a:endParaRPr lang="en-US" sz="1600" dirty="0">
              <a:solidFill>
                <a:sysClr val="windowText" lastClr="000000"/>
              </a:solidFill>
            </a:endParaRPr>
          </a:p>
        </p:txBody>
      </p:sp>
    </p:spTree>
    <p:extLst>
      <p:ext uri="{BB962C8B-B14F-4D97-AF65-F5344CB8AC3E}">
        <p14:creationId xmlns:p14="http://schemas.microsoft.com/office/powerpoint/2010/main" val="40068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4643F45-8338-4182-8910-A37E31564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816" y="379448"/>
            <a:ext cx="8144367" cy="6099103"/>
          </a:xfrm>
          <a:prstGeom prst="rect">
            <a:avLst/>
          </a:prstGeom>
        </p:spPr>
      </p:pic>
      <p:sp>
        <p:nvSpPr>
          <p:cNvPr id="7" name="סוגר מסולסל ימני 6">
            <a:extLst>
              <a:ext uri="{FF2B5EF4-FFF2-40B4-BE49-F238E27FC236}">
                <a16:creationId xmlns:a16="http://schemas.microsoft.com/office/drawing/2014/main" id="{EFB79114-1AC4-4F12-B17F-5480EE0EE55A}"/>
              </a:ext>
            </a:extLst>
          </p:cNvPr>
          <p:cNvSpPr/>
          <p:nvPr/>
        </p:nvSpPr>
        <p:spPr>
          <a:xfrm rot="5400000">
            <a:off x="4955751" y="534581"/>
            <a:ext cx="80129" cy="514782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סוגר מסולסל ימני 7">
            <a:extLst>
              <a:ext uri="{FF2B5EF4-FFF2-40B4-BE49-F238E27FC236}">
                <a16:creationId xmlns:a16="http://schemas.microsoft.com/office/drawing/2014/main" id="{1303E791-5825-491B-96A1-B7129977D300}"/>
              </a:ext>
            </a:extLst>
          </p:cNvPr>
          <p:cNvSpPr/>
          <p:nvPr/>
        </p:nvSpPr>
        <p:spPr>
          <a:xfrm rot="5400000">
            <a:off x="8738253" y="2116714"/>
            <a:ext cx="80128" cy="198355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תיבת טקסט 8">
            <a:extLst>
              <a:ext uri="{FF2B5EF4-FFF2-40B4-BE49-F238E27FC236}">
                <a16:creationId xmlns:a16="http://schemas.microsoft.com/office/drawing/2014/main" id="{15229A3A-932B-4C47-9111-322C700EB562}"/>
              </a:ext>
            </a:extLst>
          </p:cNvPr>
          <p:cNvSpPr txBox="1"/>
          <p:nvPr/>
        </p:nvSpPr>
        <p:spPr>
          <a:xfrm>
            <a:off x="677944" y="2434469"/>
            <a:ext cx="1677972" cy="461665"/>
          </a:xfrm>
          <a:prstGeom prst="rect">
            <a:avLst/>
          </a:prstGeom>
          <a:solidFill>
            <a:schemeClr val="bg1"/>
          </a:solidFill>
          <a:ln w="28575">
            <a:solidFill>
              <a:srgbClr val="C00000"/>
            </a:solidFill>
          </a:ln>
        </p:spPr>
        <p:txBody>
          <a:bodyPr wrap="square" rtlCol="0">
            <a:spAutoFit/>
          </a:bodyPr>
          <a:lstStyle/>
          <a:p>
            <a:r>
              <a:rPr lang="en-US" sz="2400" dirty="0">
                <a:solidFill>
                  <a:srgbClr val="C00000"/>
                </a:solidFill>
              </a:rPr>
              <a:t>Endangered</a:t>
            </a:r>
          </a:p>
        </p:txBody>
      </p:sp>
      <p:sp>
        <p:nvSpPr>
          <p:cNvPr id="10" name="תיבת טקסט 9">
            <a:extLst>
              <a:ext uri="{FF2B5EF4-FFF2-40B4-BE49-F238E27FC236}">
                <a16:creationId xmlns:a16="http://schemas.microsoft.com/office/drawing/2014/main" id="{2B1D0230-1B32-49AF-A83B-947B75AB315D}"/>
              </a:ext>
            </a:extLst>
          </p:cNvPr>
          <p:cNvSpPr txBox="1"/>
          <p:nvPr/>
        </p:nvSpPr>
        <p:spPr>
          <a:xfrm>
            <a:off x="9854936" y="2434469"/>
            <a:ext cx="1505341" cy="461665"/>
          </a:xfrm>
          <a:prstGeom prst="rect">
            <a:avLst/>
          </a:prstGeom>
          <a:solidFill>
            <a:schemeClr val="bg1"/>
          </a:solidFill>
          <a:ln w="28575">
            <a:solidFill>
              <a:schemeClr val="accent6">
                <a:lumMod val="75000"/>
              </a:schemeClr>
            </a:solidFill>
          </a:ln>
        </p:spPr>
        <p:txBody>
          <a:bodyPr wrap="square" rtlCol="0">
            <a:spAutoFit/>
          </a:bodyPr>
          <a:lstStyle/>
          <a:p>
            <a:r>
              <a:rPr lang="en-US" sz="2400" dirty="0">
                <a:solidFill>
                  <a:schemeClr val="accent6">
                    <a:lumMod val="75000"/>
                  </a:schemeClr>
                </a:solidFill>
              </a:rPr>
              <a:t>Conserved</a:t>
            </a:r>
          </a:p>
        </p:txBody>
      </p:sp>
    </p:spTree>
    <p:extLst>
      <p:ext uri="{BB962C8B-B14F-4D97-AF65-F5344CB8AC3E}">
        <p14:creationId xmlns:p14="http://schemas.microsoft.com/office/powerpoint/2010/main" val="501617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22568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Trend (</a:t>
            </a:r>
            <a:r>
              <a:rPr lang="en-US" dirty="0">
                <a:solidFill>
                  <a:sysClr val="windowText" lastClr="000000"/>
                </a:solidFill>
              </a:rPr>
              <a:t>0 - decreasing, 1 - stable, 2 - increasing</a:t>
            </a:r>
            <a:r>
              <a:rPr lang="en-US" sz="2400" dirty="0">
                <a:solidFill>
                  <a:sysClr val="windowText" lastClr="000000"/>
                </a:solidFill>
              </a:rPr>
              <a:t>) and Nocturnal (</a:t>
            </a:r>
            <a:r>
              <a:rPr lang="en-US" dirty="0">
                <a:solidFill>
                  <a:sysClr val="windowText" lastClr="000000"/>
                </a:solidFill>
              </a:rPr>
              <a:t>0 - diurnal, 1 - nocturnal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661363" y="2416774"/>
            <a:ext cx="2570486" cy="3308598"/>
          </a:xfrm>
          <a:prstGeom prst="rect">
            <a:avLst/>
          </a:prstGeom>
          <a:noFill/>
        </p:spPr>
        <p:txBody>
          <a:bodyPr wrap="square" rtlCol="0">
            <a:spAutoFit/>
          </a:bodyPr>
          <a:lstStyle/>
          <a:p>
            <a:r>
              <a:rPr lang="en-US" sz="1900" dirty="0">
                <a:solidFill>
                  <a:sysClr val="windowText" lastClr="000000"/>
                </a:solidFill>
              </a:rPr>
              <a:t>As we can see, the correlation between day active animals and all trends values stronger than between nocturnal animals (maybe it is because of the fact that nocturnal animals are more hidden). The highest correlation is between </a:t>
            </a:r>
          </a:p>
        </p:txBody>
      </p:sp>
      <p:sp>
        <p:nvSpPr>
          <p:cNvPr id="14" name="תיבת טקסט 6">
            <a:extLst>
              <a:ext uri="{FF2B5EF4-FFF2-40B4-BE49-F238E27FC236}">
                <a16:creationId xmlns:a16="http://schemas.microsoft.com/office/drawing/2014/main" id="{DE142259-D912-4D95-98EE-63EC7D8DF94C}"/>
              </a:ext>
            </a:extLst>
          </p:cNvPr>
          <p:cNvSpPr txBox="1"/>
          <p:nvPr/>
        </p:nvSpPr>
        <p:spPr>
          <a:xfrm>
            <a:off x="750604" y="5571616"/>
            <a:ext cx="10440605" cy="677108"/>
          </a:xfrm>
          <a:prstGeom prst="rect">
            <a:avLst/>
          </a:prstGeom>
          <a:noFill/>
        </p:spPr>
        <p:txBody>
          <a:bodyPr wrap="square" rtlCol="0">
            <a:spAutoFit/>
          </a:bodyPr>
          <a:lstStyle/>
          <a:p>
            <a:r>
              <a:rPr lang="en-US" sz="1900" dirty="0">
                <a:solidFill>
                  <a:sysClr val="windowText" lastClr="000000"/>
                </a:solidFill>
              </a:rPr>
              <a:t>day active animals and the increasing trend, that is could be because in light period of the day, it is more simple to be aware to the surrounding area and to escape from danger.</a:t>
            </a:r>
          </a:p>
        </p:txBody>
      </p:sp>
      <p:pic>
        <p:nvPicPr>
          <p:cNvPr id="4" name="Picture 3">
            <a:extLst>
              <a:ext uri="{FF2B5EF4-FFF2-40B4-BE49-F238E27FC236}">
                <a16:creationId xmlns:a16="http://schemas.microsoft.com/office/drawing/2014/main" id="{25106BBB-AD3E-4CA7-9640-F63B9909B792}"/>
              </a:ext>
            </a:extLst>
          </p:cNvPr>
          <p:cNvPicPr>
            <a:picLocks noChangeAspect="1"/>
          </p:cNvPicPr>
          <p:nvPr/>
        </p:nvPicPr>
        <p:blipFill rotWithShape="1">
          <a:blip r:embed="rId2"/>
          <a:srcRect t="1379"/>
          <a:stretch/>
        </p:blipFill>
        <p:spPr>
          <a:xfrm>
            <a:off x="1087592" y="1820727"/>
            <a:ext cx="7236784" cy="3750889"/>
          </a:xfrm>
          <a:prstGeom prst="rect">
            <a:avLst/>
          </a:prstGeom>
        </p:spPr>
      </p:pic>
    </p:spTree>
    <p:extLst>
      <p:ext uri="{BB962C8B-B14F-4D97-AF65-F5344CB8AC3E}">
        <p14:creationId xmlns:p14="http://schemas.microsoft.com/office/powerpoint/2010/main" val="2373251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5616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9479280"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Diet (</a:t>
            </a:r>
            <a:r>
              <a:rPr lang="en-US" dirty="0">
                <a:solidFill>
                  <a:sysClr val="windowText" lastClr="000000"/>
                </a:solidFill>
              </a:rPr>
              <a:t>0 - all eaters, 1 - carnivores, 2 - vegetarians, 3 - insects eaters, 4 - scavengers</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920003" y="2352058"/>
            <a:ext cx="2337278" cy="3170099"/>
          </a:xfrm>
          <a:prstGeom prst="rect">
            <a:avLst/>
          </a:prstGeom>
          <a:noFill/>
        </p:spPr>
        <p:txBody>
          <a:bodyPr wrap="square" rtlCol="0">
            <a:spAutoFit/>
          </a:bodyPr>
          <a:lstStyle/>
          <a:p>
            <a:r>
              <a:rPr lang="en-US" sz="2000" dirty="0">
                <a:solidFill>
                  <a:sysClr val="windowText" lastClr="000000"/>
                </a:solidFill>
              </a:rPr>
              <a:t>The strongest correlation is between the vegetarians and endangered animals. That could be because of the damage to the environment (caused by humans).</a:t>
            </a:r>
          </a:p>
        </p:txBody>
      </p:sp>
      <p:pic>
        <p:nvPicPr>
          <p:cNvPr id="8" name="Picture 7">
            <a:extLst>
              <a:ext uri="{FF2B5EF4-FFF2-40B4-BE49-F238E27FC236}">
                <a16:creationId xmlns:a16="http://schemas.microsoft.com/office/drawing/2014/main" id="{913FDC13-423C-4C64-B93B-97D577841CEF}"/>
              </a:ext>
            </a:extLst>
          </p:cNvPr>
          <p:cNvPicPr>
            <a:picLocks noChangeAspect="1"/>
          </p:cNvPicPr>
          <p:nvPr/>
        </p:nvPicPr>
        <p:blipFill rotWithShape="1">
          <a:blip r:embed="rId2"/>
          <a:srcRect r="1179"/>
          <a:stretch/>
        </p:blipFill>
        <p:spPr>
          <a:xfrm>
            <a:off x="595906" y="2021617"/>
            <a:ext cx="8086410" cy="4215158"/>
          </a:xfrm>
          <a:prstGeom prst="rect">
            <a:avLst/>
          </a:prstGeom>
        </p:spPr>
      </p:pic>
    </p:spTree>
    <p:extLst>
      <p:ext uri="{BB962C8B-B14F-4D97-AF65-F5344CB8AC3E}">
        <p14:creationId xmlns:p14="http://schemas.microsoft.com/office/powerpoint/2010/main" val="27325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4003040" cy="461665"/>
          </a:xfrm>
          <a:prstGeom prst="rect">
            <a:avLst/>
          </a:prstGeom>
          <a:noFill/>
        </p:spPr>
        <p:txBody>
          <a:bodyPr wrap="square" rtlCol="0">
            <a:spAutoFit/>
          </a:bodyPr>
          <a:lstStyle/>
          <a:p>
            <a:pPr algn="l"/>
            <a:r>
              <a:rPr lang="en-US" sz="2400" b="1" i="0" dirty="0">
                <a:solidFill>
                  <a:srgbClr val="000000"/>
                </a:solidFill>
                <a:effectLst/>
                <a:latin typeface="Helvetica Neue"/>
              </a:rPr>
              <a:t>Focus on specific Orders:</a:t>
            </a: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198880" y="1407310"/>
            <a:ext cx="7584882" cy="707886"/>
          </a:xfrm>
          <a:prstGeom prst="rect">
            <a:avLst/>
          </a:prstGeom>
          <a:noFill/>
        </p:spPr>
        <p:txBody>
          <a:bodyPr wrap="square" rtlCol="0">
            <a:spAutoFit/>
          </a:bodyPr>
          <a:lstStyle/>
          <a:p>
            <a:r>
              <a:rPr lang="en-US" sz="2000" dirty="0">
                <a:solidFill>
                  <a:sysClr val="windowText" lastClr="000000"/>
                </a:solidFill>
              </a:rPr>
              <a:t>We checked the Trend in relation to Orders. We extracted the most badly-affected populations into new data frame.</a:t>
            </a:r>
          </a:p>
        </p:txBody>
      </p:sp>
      <p:pic>
        <p:nvPicPr>
          <p:cNvPr id="4" name="Picture 3">
            <a:extLst>
              <a:ext uri="{FF2B5EF4-FFF2-40B4-BE49-F238E27FC236}">
                <a16:creationId xmlns:a16="http://schemas.microsoft.com/office/drawing/2014/main" id="{30D07140-3B0B-48FF-8193-4A98DE7B5F33}"/>
              </a:ext>
            </a:extLst>
          </p:cNvPr>
          <p:cNvPicPr>
            <a:picLocks noChangeAspect="1"/>
          </p:cNvPicPr>
          <p:nvPr/>
        </p:nvPicPr>
        <p:blipFill>
          <a:blip r:embed="rId2"/>
          <a:stretch>
            <a:fillRect/>
          </a:stretch>
        </p:blipFill>
        <p:spPr>
          <a:xfrm>
            <a:off x="614527" y="2651760"/>
            <a:ext cx="10962945" cy="3558729"/>
          </a:xfrm>
          <a:prstGeom prst="rect">
            <a:avLst/>
          </a:prstGeom>
        </p:spPr>
      </p:pic>
    </p:spTree>
    <p:extLst>
      <p:ext uri="{BB962C8B-B14F-4D97-AF65-F5344CB8AC3E}">
        <p14:creationId xmlns:p14="http://schemas.microsoft.com/office/powerpoint/2010/main" val="148805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8" y="25719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62C932D-3F55-4836-92F0-46840C3B72E6}"/>
              </a:ext>
            </a:extLst>
          </p:cNvPr>
          <p:cNvPicPr>
            <a:picLocks noChangeAspect="1"/>
          </p:cNvPicPr>
          <p:nvPr/>
        </p:nvPicPr>
        <p:blipFill rotWithShape="1">
          <a:blip r:embed="rId2"/>
          <a:srcRect l="1084" b="1822"/>
          <a:stretch/>
        </p:blipFill>
        <p:spPr>
          <a:xfrm>
            <a:off x="634231" y="589280"/>
            <a:ext cx="10910968" cy="3474720"/>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704055" y="4571830"/>
            <a:ext cx="1282985"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7" name="TextBox 16">
            <a:extLst>
              <a:ext uri="{FF2B5EF4-FFF2-40B4-BE49-F238E27FC236}">
                <a16:creationId xmlns:a16="http://schemas.microsoft.com/office/drawing/2014/main" id="{3A91E30A-5DC6-4A2C-8378-DF8DCD2D3CDF}"/>
              </a:ext>
            </a:extLst>
          </p:cNvPr>
          <p:cNvSpPr txBox="1"/>
          <p:nvPr/>
        </p:nvSpPr>
        <p:spPr>
          <a:xfrm>
            <a:off x="2274649" y="5518743"/>
            <a:ext cx="174579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CHARADRIIFORMES (kind of bird)</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3397131" y="456897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19" name="TextBox 18">
            <a:extLst>
              <a:ext uri="{FF2B5EF4-FFF2-40B4-BE49-F238E27FC236}">
                <a16:creationId xmlns:a16="http://schemas.microsoft.com/office/drawing/2014/main" id="{D5FC3017-A28C-4744-BCC4-6AE229BB13D1}"/>
              </a:ext>
            </a:extLst>
          </p:cNvPr>
          <p:cNvSpPr txBox="1"/>
          <p:nvPr/>
        </p:nvSpPr>
        <p:spPr>
          <a:xfrm>
            <a:off x="5959568" y="5645343"/>
            <a:ext cx="132973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LAGOMORPHA (rabbits)</a:t>
            </a:r>
            <a:endParaRPr lang="he-IL" sz="1400" dirty="0">
              <a:solidFill>
                <a:sysClr val="windowText" lastClr="000000"/>
              </a:solidFill>
            </a:endParaRPr>
          </a:p>
        </p:txBody>
      </p:sp>
      <p:sp>
        <p:nvSpPr>
          <p:cNvPr id="20" name="TextBox 19">
            <a:extLst>
              <a:ext uri="{FF2B5EF4-FFF2-40B4-BE49-F238E27FC236}">
                <a16:creationId xmlns:a16="http://schemas.microsoft.com/office/drawing/2014/main" id="{F7611BAF-3667-4CC1-9294-CE7E3D40A647}"/>
              </a:ext>
            </a:extLst>
          </p:cNvPr>
          <p:cNvSpPr txBox="1"/>
          <p:nvPr/>
        </p:nvSpPr>
        <p:spPr>
          <a:xfrm>
            <a:off x="5231491" y="470408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GRUIFORMES (crane birds)</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363108" y="5498048"/>
            <a:ext cx="123715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GALLIFORMES (chickens, peafowl)</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7015368" y="4596358"/>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648612" y="5609026"/>
            <a:ext cx="1427995"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776529" y="4558178"/>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SQUAMATA (snakes and Iguana)</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1020990" y="3980698"/>
            <a:ext cx="0" cy="59113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a:off x="6717299" y="4014459"/>
            <a:ext cx="8738" cy="15042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3980698"/>
            <a:ext cx="0" cy="1401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9303129" y="3980698"/>
            <a:ext cx="0" cy="4670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053971-B876-4A5A-A02D-DCC04C98CE99}"/>
              </a:ext>
            </a:extLst>
          </p:cNvPr>
          <p:cNvCxnSpPr>
            <a:cxnSpLocks/>
          </p:cNvCxnSpPr>
          <p:nvPr/>
        </p:nvCxnSpPr>
        <p:spPr>
          <a:xfrm>
            <a:off x="3238397" y="3992874"/>
            <a:ext cx="0" cy="140798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flipH="1">
            <a:off x="5829709" y="3998746"/>
            <a:ext cx="4598" cy="59761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981725" y="4014459"/>
            <a:ext cx="0" cy="13965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4116149" y="3992686"/>
            <a:ext cx="0" cy="465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32156" y="3980698"/>
            <a:ext cx="0" cy="13059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396347" y="3990858"/>
            <a:ext cx="0" cy="50783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8434341" y="3998746"/>
            <a:ext cx="0" cy="151999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19CDCE-76AD-4421-9EC1-0A7CE9F950BE}"/>
              </a:ext>
            </a:extLst>
          </p:cNvPr>
          <p:cNvCxnSpPr>
            <a:cxnSpLocks/>
          </p:cNvCxnSpPr>
          <p:nvPr/>
        </p:nvCxnSpPr>
        <p:spPr>
          <a:xfrm>
            <a:off x="7569017" y="4014459"/>
            <a:ext cx="0" cy="42617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57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361440" y="1471998"/>
            <a:ext cx="7584882" cy="400110"/>
          </a:xfrm>
          <a:prstGeom prst="rect">
            <a:avLst/>
          </a:prstGeom>
          <a:noFill/>
        </p:spPr>
        <p:txBody>
          <a:bodyPr wrap="square" rtlCol="0">
            <a:spAutoFit/>
          </a:bodyPr>
          <a:lstStyle/>
          <a:p>
            <a:r>
              <a:rPr lang="en-US" sz="2000" dirty="0">
                <a:solidFill>
                  <a:sysClr val="windowText" lastClr="000000"/>
                </a:solidFill>
              </a:rPr>
              <a:t>Also we checked the Status in relation to Orders.</a:t>
            </a:r>
          </a:p>
        </p:txBody>
      </p:sp>
      <p:pic>
        <p:nvPicPr>
          <p:cNvPr id="5" name="Picture 4">
            <a:extLst>
              <a:ext uri="{FF2B5EF4-FFF2-40B4-BE49-F238E27FC236}">
                <a16:creationId xmlns:a16="http://schemas.microsoft.com/office/drawing/2014/main" id="{7836FDE5-7904-499E-9073-07E27FE0DC38}"/>
              </a:ext>
            </a:extLst>
          </p:cNvPr>
          <p:cNvPicPr>
            <a:picLocks noChangeAspect="1"/>
          </p:cNvPicPr>
          <p:nvPr/>
        </p:nvPicPr>
        <p:blipFill rotWithShape="1">
          <a:blip r:embed="rId2"/>
          <a:srcRect l="833" b="1827"/>
          <a:stretch/>
        </p:blipFill>
        <p:spPr>
          <a:xfrm>
            <a:off x="567650" y="2467346"/>
            <a:ext cx="11056699" cy="3531401"/>
          </a:xfrm>
          <a:prstGeom prst="rect">
            <a:avLst/>
          </a:prstGeom>
        </p:spPr>
      </p:pic>
    </p:spTree>
    <p:extLst>
      <p:ext uri="{BB962C8B-B14F-4D97-AF65-F5344CB8AC3E}">
        <p14:creationId xmlns:p14="http://schemas.microsoft.com/office/powerpoint/2010/main" val="179996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2" y="23687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793CB5A-19B9-4A3B-8938-CA0D8FCFE44B}"/>
              </a:ext>
            </a:extLst>
          </p:cNvPr>
          <p:cNvPicPr>
            <a:picLocks noChangeAspect="1"/>
          </p:cNvPicPr>
          <p:nvPr/>
        </p:nvPicPr>
        <p:blipFill>
          <a:blip r:embed="rId2"/>
          <a:stretch>
            <a:fillRect/>
          </a:stretch>
        </p:blipFill>
        <p:spPr>
          <a:xfrm>
            <a:off x="521534" y="497840"/>
            <a:ext cx="11148931" cy="3620956"/>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825054" y="4604841"/>
            <a:ext cx="128298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2841562" y="543373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079851" y="479647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PHOLIDOTA (pangolin)</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5255968" y="5453434"/>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146364" y="5521774"/>
            <a:ext cx="1438031"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346336" y="4683354"/>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SIRENIA (sea cows)</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6" cy="523220"/>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0899070" y="4014459"/>
            <a:ext cx="0" cy="5573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flipH="1">
            <a:off x="6808738" y="4014459"/>
            <a:ext cx="1" cy="68962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8899985" y="4021526"/>
            <a:ext cx="0" cy="5503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a:off x="5753027" y="3998746"/>
            <a:ext cx="3226" cy="13447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687085" y="4014459"/>
            <a:ext cx="0" cy="66889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3638629" y="4009757"/>
            <a:ext cx="0" cy="13134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11836" y="3990858"/>
            <a:ext cx="0" cy="13059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579227" y="4024619"/>
            <a:ext cx="0" cy="5078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7865380"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8105689-B862-4F56-870B-4D03A8F93898}"/>
              </a:ext>
            </a:extLst>
          </p:cNvPr>
          <p:cNvSpPr txBox="1"/>
          <p:nvPr/>
        </p:nvSpPr>
        <p:spPr>
          <a:xfrm>
            <a:off x="6233052" y="4820285"/>
            <a:ext cx="1151373"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PROBOSCIDEA (elephant)</a:t>
            </a:r>
            <a:endParaRPr lang="he-IL" sz="1400" dirty="0">
              <a:solidFill>
                <a:sysClr val="windowText" lastClr="000000"/>
              </a:solidFill>
            </a:endParaRPr>
          </a:p>
        </p:txBody>
      </p:sp>
    </p:spTree>
    <p:extLst>
      <p:ext uri="{BB962C8B-B14F-4D97-AF65-F5344CB8AC3E}">
        <p14:creationId xmlns:p14="http://schemas.microsoft.com/office/powerpoint/2010/main" val="262035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26160" y="1885917"/>
            <a:ext cx="8727440" cy="400110"/>
          </a:xfrm>
          <a:prstGeom prst="rect">
            <a:avLst/>
          </a:prstGeom>
          <a:noFill/>
        </p:spPr>
        <p:txBody>
          <a:bodyPr wrap="square" rtlCol="0">
            <a:spAutoFit/>
          </a:bodyPr>
          <a:lstStyle/>
          <a:p>
            <a:r>
              <a:rPr lang="en-US" sz="2000" dirty="0">
                <a:solidFill>
                  <a:sysClr val="windowText" lastClr="000000"/>
                </a:solidFill>
              </a:rPr>
              <a:t>We can see that polygamy animals are more endangered than monogamy animals.</a:t>
            </a:r>
          </a:p>
        </p:txBody>
      </p:sp>
      <p:pic>
        <p:nvPicPr>
          <p:cNvPr id="4" name="Picture 3">
            <a:extLst>
              <a:ext uri="{FF2B5EF4-FFF2-40B4-BE49-F238E27FC236}">
                <a16:creationId xmlns:a16="http://schemas.microsoft.com/office/drawing/2014/main" id="{1820DEFD-C569-4D8B-9009-42FB1C25545F}"/>
              </a:ext>
            </a:extLst>
          </p:cNvPr>
          <p:cNvPicPr>
            <a:picLocks noChangeAspect="1"/>
          </p:cNvPicPr>
          <p:nvPr/>
        </p:nvPicPr>
        <p:blipFill rotWithShape="1">
          <a:blip r:embed="rId2"/>
          <a:srcRect l="1" t="-18" r="583" b="4429"/>
          <a:stretch/>
        </p:blipFill>
        <p:spPr>
          <a:xfrm>
            <a:off x="536681" y="2672080"/>
            <a:ext cx="11118637" cy="3606800"/>
          </a:xfrm>
          <a:prstGeom prst="rect">
            <a:avLst/>
          </a:prstGeom>
        </p:spPr>
      </p:pic>
      <p:sp>
        <p:nvSpPr>
          <p:cNvPr id="6" name="TextBox 5">
            <a:extLst>
              <a:ext uri="{FF2B5EF4-FFF2-40B4-BE49-F238E27FC236}">
                <a16:creationId xmlns:a16="http://schemas.microsoft.com/office/drawing/2014/main" id="{D020F473-CFB5-42F6-B9BE-309A5CAF50FB}"/>
              </a:ext>
            </a:extLst>
          </p:cNvPr>
          <p:cNvSpPr txBox="1"/>
          <p:nvPr/>
        </p:nvSpPr>
        <p:spPr>
          <a:xfrm>
            <a:off x="731520" y="668868"/>
            <a:ext cx="9540240" cy="830997"/>
          </a:xfrm>
          <a:prstGeom prst="rect">
            <a:avLst/>
          </a:prstGeom>
          <a:noFill/>
        </p:spPr>
        <p:txBody>
          <a:bodyPr wrap="square" rtlCol="1">
            <a:spAutoFit/>
          </a:bodyPr>
          <a:lstStyle/>
          <a:p>
            <a:r>
              <a:rPr lang="en-US" sz="2400" dirty="0">
                <a:solidFill>
                  <a:sysClr val="windowText" lastClr="000000"/>
                </a:solidFill>
              </a:rPr>
              <a:t>Number of animals according to their Order (</a:t>
            </a:r>
            <a:r>
              <a:rPr lang="en-US" dirty="0">
                <a:solidFill>
                  <a:sysClr val="windowText" lastClr="000000"/>
                </a:solidFill>
              </a:rPr>
              <a:t>the specific Orders we found before</a:t>
            </a:r>
            <a:r>
              <a:rPr lang="en-US" sz="2400" dirty="0">
                <a:solidFill>
                  <a:sysClr val="windowText" lastClr="000000"/>
                </a:solidFill>
              </a:rPr>
              <a:t>) dividing by Mating Behavior categories (</a:t>
            </a:r>
            <a:r>
              <a:rPr lang="en-US" dirty="0">
                <a:solidFill>
                  <a:sysClr val="windowText" lastClr="000000"/>
                </a:solidFill>
              </a:rPr>
              <a:t>0 - monogamy, 1 - polygamy</a:t>
            </a:r>
            <a:r>
              <a:rPr lang="en-US" sz="2400" dirty="0">
                <a:solidFill>
                  <a:sysClr val="windowText" lastClr="000000"/>
                </a:solidFill>
              </a:rPr>
              <a:t>) :</a:t>
            </a:r>
            <a:endParaRPr lang="en-US" dirty="0">
              <a:solidFill>
                <a:sysClr val="windowText" lastClr="000000"/>
              </a:solidFill>
            </a:endParaRPr>
          </a:p>
        </p:txBody>
      </p:sp>
    </p:spTree>
    <p:extLst>
      <p:ext uri="{BB962C8B-B14F-4D97-AF65-F5344CB8AC3E}">
        <p14:creationId xmlns:p14="http://schemas.microsoft.com/office/powerpoint/2010/main" val="293891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66800" y="970210"/>
            <a:ext cx="9000555" cy="707886"/>
          </a:xfrm>
          <a:prstGeom prst="rect">
            <a:avLst/>
          </a:prstGeom>
          <a:noFill/>
        </p:spPr>
        <p:txBody>
          <a:bodyPr wrap="square" rtlCol="0">
            <a:spAutoFit/>
          </a:bodyPr>
          <a:lstStyle/>
          <a:p>
            <a:r>
              <a:rPr lang="en-US" sz="2000" dirty="0">
                <a:solidFill>
                  <a:sysClr val="windowText" lastClr="000000"/>
                </a:solidFill>
              </a:rPr>
              <a:t>We can see, as the incubation period, the independent age and the life span are higher, then the probability to be endangered is higher.</a:t>
            </a:r>
          </a:p>
        </p:txBody>
      </p:sp>
      <p:pic>
        <p:nvPicPr>
          <p:cNvPr id="5" name="Picture 4">
            <a:extLst>
              <a:ext uri="{FF2B5EF4-FFF2-40B4-BE49-F238E27FC236}">
                <a16:creationId xmlns:a16="http://schemas.microsoft.com/office/drawing/2014/main" id="{54CF99BB-CD2B-4D50-994C-ACD6D77C177F}"/>
              </a:ext>
            </a:extLst>
          </p:cNvPr>
          <p:cNvPicPr>
            <a:picLocks noChangeAspect="1"/>
          </p:cNvPicPr>
          <p:nvPr/>
        </p:nvPicPr>
        <p:blipFill rotWithShape="1">
          <a:blip r:embed="rId2"/>
          <a:srcRect b="7170"/>
          <a:stretch/>
        </p:blipFill>
        <p:spPr>
          <a:xfrm>
            <a:off x="937125" y="2236849"/>
            <a:ext cx="4958382" cy="3249551"/>
          </a:xfrm>
          <a:prstGeom prst="rect">
            <a:avLst/>
          </a:prstGeom>
        </p:spPr>
      </p:pic>
      <p:pic>
        <p:nvPicPr>
          <p:cNvPr id="8" name="Picture 7">
            <a:extLst>
              <a:ext uri="{FF2B5EF4-FFF2-40B4-BE49-F238E27FC236}">
                <a16:creationId xmlns:a16="http://schemas.microsoft.com/office/drawing/2014/main" id="{B9CBBD5B-A1D1-4410-AA91-E94E7688B146}"/>
              </a:ext>
            </a:extLst>
          </p:cNvPr>
          <p:cNvPicPr>
            <a:picLocks noChangeAspect="1"/>
          </p:cNvPicPr>
          <p:nvPr/>
        </p:nvPicPr>
        <p:blipFill rotWithShape="1">
          <a:blip r:embed="rId3"/>
          <a:srcRect l="1280" t="2518" r="3495" b="7573"/>
          <a:stretch/>
        </p:blipFill>
        <p:spPr>
          <a:xfrm>
            <a:off x="6089715" y="2784387"/>
            <a:ext cx="4960851" cy="3249550"/>
          </a:xfrm>
          <a:prstGeom prst="rect">
            <a:avLst/>
          </a:prstGeom>
        </p:spPr>
      </p:pic>
      <p:sp>
        <p:nvSpPr>
          <p:cNvPr id="14" name="תיבת טקסט 6">
            <a:extLst>
              <a:ext uri="{FF2B5EF4-FFF2-40B4-BE49-F238E27FC236}">
                <a16:creationId xmlns:a16="http://schemas.microsoft.com/office/drawing/2014/main" id="{6BCC65FD-9CE7-4733-8A19-3A6AAE4EF958}"/>
              </a:ext>
            </a:extLst>
          </p:cNvPr>
          <p:cNvSpPr txBox="1"/>
          <p:nvPr/>
        </p:nvSpPr>
        <p:spPr>
          <a:xfrm>
            <a:off x="4385271" y="1730940"/>
            <a:ext cx="6892330" cy="400110"/>
          </a:xfrm>
          <a:prstGeom prst="rect">
            <a:avLst/>
          </a:prstGeom>
          <a:noFill/>
        </p:spPr>
        <p:txBody>
          <a:bodyPr wrap="square" rtlCol="0">
            <a:spAutoFit/>
          </a:bodyPr>
          <a:lstStyle/>
          <a:p>
            <a:r>
              <a:rPr lang="en-US" sz="2000" dirty="0">
                <a:solidFill>
                  <a:sysClr val="windowText" lastClr="000000"/>
                </a:solidFill>
              </a:rPr>
              <a:t>Also, the probability higher as the number of babies is smaller.</a:t>
            </a:r>
          </a:p>
        </p:txBody>
      </p:sp>
      <p:sp>
        <p:nvSpPr>
          <p:cNvPr id="13" name="Rectangle 12">
            <a:extLst>
              <a:ext uri="{FF2B5EF4-FFF2-40B4-BE49-F238E27FC236}">
                <a16:creationId xmlns:a16="http://schemas.microsoft.com/office/drawing/2014/main" id="{4A1BAB53-3C22-45E2-AAEE-23DB8F0A3CC6}"/>
              </a:ext>
            </a:extLst>
          </p:cNvPr>
          <p:cNvSpPr/>
          <p:nvPr/>
        </p:nvSpPr>
        <p:spPr>
          <a:xfrm>
            <a:off x="2065036" y="5242560"/>
            <a:ext cx="2872724" cy="375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6" y="5795176"/>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814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473200" y="1233347"/>
            <a:ext cx="9000555" cy="707886"/>
          </a:xfrm>
          <a:prstGeom prst="rect">
            <a:avLst/>
          </a:prstGeom>
          <a:noFill/>
        </p:spPr>
        <p:txBody>
          <a:bodyPr wrap="square" rtlCol="0">
            <a:spAutoFit/>
          </a:bodyPr>
          <a:lstStyle/>
          <a:p>
            <a:r>
              <a:rPr lang="en-US" sz="2000" dirty="0">
                <a:solidFill>
                  <a:sysClr val="windowText" lastClr="000000"/>
                </a:solidFill>
              </a:rPr>
              <a:t>We also can see that the larger the animal is, the greater its probability of being endangered.</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5207D817-17E6-45E7-A371-E7E27F5CCA87}"/>
              </a:ext>
            </a:extLst>
          </p:cNvPr>
          <p:cNvPicPr>
            <a:picLocks noChangeAspect="1"/>
          </p:cNvPicPr>
          <p:nvPr/>
        </p:nvPicPr>
        <p:blipFill>
          <a:blip r:embed="rId2"/>
          <a:stretch>
            <a:fillRect/>
          </a:stretch>
        </p:blipFill>
        <p:spPr>
          <a:xfrm>
            <a:off x="991928" y="2713175"/>
            <a:ext cx="5088905" cy="3209925"/>
          </a:xfrm>
          <a:prstGeom prst="rect">
            <a:avLst/>
          </a:prstGeom>
        </p:spPr>
      </p:pic>
      <p:pic>
        <p:nvPicPr>
          <p:cNvPr id="7" name="Picture 6">
            <a:extLst>
              <a:ext uri="{FF2B5EF4-FFF2-40B4-BE49-F238E27FC236}">
                <a16:creationId xmlns:a16="http://schemas.microsoft.com/office/drawing/2014/main" id="{3E333465-BD88-4433-9CB1-4A786A862CFC}"/>
              </a:ext>
            </a:extLst>
          </p:cNvPr>
          <p:cNvPicPr>
            <a:picLocks noChangeAspect="1"/>
          </p:cNvPicPr>
          <p:nvPr/>
        </p:nvPicPr>
        <p:blipFill>
          <a:blip r:embed="rId3"/>
          <a:stretch>
            <a:fillRect/>
          </a:stretch>
        </p:blipFill>
        <p:spPr>
          <a:xfrm>
            <a:off x="6053916" y="2096430"/>
            <a:ext cx="4866662" cy="3209926"/>
          </a:xfrm>
          <a:prstGeom prst="rect">
            <a:avLst/>
          </a:prstGeom>
        </p:spPr>
      </p:pic>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8324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59344" y="621683"/>
            <a:ext cx="10762095" cy="1015663"/>
          </a:xfrm>
          <a:prstGeom prst="rect">
            <a:avLst/>
          </a:prstGeom>
          <a:noFill/>
        </p:spPr>
        <p:txBody>
          <a:bodyPr wrap="square" rtlCol="0">
            <a:spAutoFit/>
          </a:bodyPr>
          <a:lstStyle/>
          <a:p>
            <a:r>
              <a:rPr lang="en-US" sz="2000" dirty="0">
                <a:solidFill>
                  <a:sysClr val="windowText" lastClr="000000"/>
                </a:solidFill>
              </a:rPr>
              <a:t>There we can see the ratio between the number of endangered and conserved animals on each continent (i</a:t>
            </a:r>
            <a:r>
              <a:rPr lang="en-US" dirty="0">
                <a:solidFill>
                  <a:sysClr val="windowText" lastClr="000000"/>
                </a:solidFill>
              </a:rPr>
              <a:t>n our data, Russia belongs to Asia and in Antarctica the ratio 26).</a:t>
            </a:r>
          </a:p>
          <a:p>
            <a:r>
              <a:rPr lang="en-US" sz="2000" dirty="0">
                <a:solidFill>
                  <a:sysClr val="windowText" lastClr="000000"/>
                </a:solidFill>
              </a:rPr>
              <a:t>The ratio means the percentage of animals at risk relative to all known species on the same continent.</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Picture 4">
            <a:extLst>
              <a:ext uri="{FF2B5EF4-FFF2-40B4-BE49-F238E27FC236}">
                <a16:creationId xmlns:a16="http://schemas.microsoft.com/office/drawing/2014/main" id="{647B4DC7-BCD2-4082-B272-1AE4306AFDD3}"/>
              </a:ext>
            </a:extLst>
          </p:cNvPr>
          <p:cNvPicPr>
            <a:picLocks noChangeAspect="1"/>
          </p:cNvPicPr>
          <p:nvPr/>
        </p:nvPicPr>
        <p:blipFill rotWithShape="1">
          <a:blip r:embed="rId2"/>
          <a:srcRect l="1671" r="5471"/>
          <a:stretch/>
        </p:blipFill>
        <p:spPr>
          <a:xfrm>
            <a:off x="1112728" y="1806162"/>
            <a:ext cx="8411276" cy="4505325"/>
          </a:xfrm>
          <a:prstGeom prst="rect">
            <a:avLst/>
          </a:prstGeom>
        </p:spPr>
      </p:pic>
      <p:pic>
        <p:nvPicPr>
          <p:cNvPr id="8" name="Picture 7">
            <a:extLst>
              <a:ext uri="{FF2B5EF4-FFF2-40B4-BE49-F238E27FC236}">
                <a16:creationId xmlns:a16="http://schemas.microsoft.com/office/drawing/2014/main" id="{DF3DDD36-F7D8-44D5-BB26-FC9ABBD85794}"/>
              </a:ext>
            </a:extLst>
          </p:cNvPr>
          <p:cNvPicPr>
            <a:picLocks noChangeAspect="1"/>
          </p:cNvPicPr>
          <p:nvPr/>
        </p:nvPicPr>
        <p:blipFill>
          <a:blip r:embed="rId3"/>
          <a:stretch>
            <a:fillRect/>
          </a:stretch>
        </p:blipFill>
        <p:spPr>
          <a:xfrm>
            <a:off x="9590235" y="2012145"/>
            <a:ext cx="990600" cy="4152900"/>
          </a:xfrm>
          <a:prstGeom prst="rect">
            <a:avLst/>
          </a:prstGeom>
        </p:spPr>
      </p:pic>
    </p:spTree>
    <p:extLst>
      <p:ext uri="{BB962C8B-B14F-4D97-AF65-F5344CB8AC3E}">
        <p14:creationId xmlns:p14="http://schemas.microsoft.com/office/powerpoint/2010/main" val="183395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תיבת טקסט 6">
            <a:extLst>
              <a:ext uri="{FF2B5EF4-FFF2-40B4-BE49-F238E27FC236}">
                <a16:creationId xmlns:a16="http://schemas.microsoft.com/office/drawing/2014/main" id="{0C6CF27A-AA16-432F-87B3-5854C424983F}"/>
              </a:ext>
            </a:extLst>
          </p:cNvPr>
          <p:cNvSpPr txBox="1"/>
          <p:nvPr/>
        </p:nvSpPr>
        <p:spPr>
          <a:xfrm>
            <a:off x="248739" y="0"/>
            <a:ext cx="4437790" cy="117821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External Resources</a:t>
            </a:r>
          </a:p>
        </p:txBody>
      </p:sp>
      <p:cxnSp>
        <p:nvCxnSpPr>
          <p:cNvPr id="8" name="מחבר ישר 7">
            <a:extLst>
              <a:ext uri="{FF2B5EF4-FFF2-40B4-BE49-F238E27FC236}">
                <a16:creationId xmlns:a16="http://schemas.microsoft.com/office/drawing/2014/main" id="{FC3F90AD-9D39-40BD-92F1-434D68C4E965}"/>
              </a:ext>
            </a:extLst>
          </p:cNvPr>
          <p:cNvCxnSpPr>
            <a:cxnSpLocks/>
          </p:cNvCxnSpPr>
          <p:nvPr/>
        </p:nvCxnSpPr>
        <p:spPr>
          <a:xfrm>
            <a:off x="767209" y="1149946"/>
            <a:ext cx="0" cy="18543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1FB44758-3756-4B20-AB09-21E9CA0F614C}"/>
              </a:ext>
            </a:extLst>
          </p:cNvPr>
          <p:cNvSpPr txBox="1"/>
          <p:nvPr/>
        </p:nvSpPr>
        <p:spPr>
          <a:xfrm>
            <a:off x="936180" y="1067260"/>
            <a:ext cx="3910365" cy="1949712"/>
          </a:xfrm>
          <a:prstGeom prst="rect">
            <a:avLst/>
          </a:prstGeom>
        </p:spPr>
        <p:txBody>
          <a:bodyPr vert="horz" lIns="91440" tIns="45720" rIns="91440" bIns="45720" rtlCol="0" anchor="ctr">
            <a:normAutofit/>
          </a:bodyPr>
          <a:lstStyle/>
          <a:p>
            <a:pPr defTabSz="914400">
              <a:lnSpc>
                <a:spcPct val="130000"/>
              </a:lnSpc>
              <a:spcAft>
                <a:spcPts val="600"/>
              </a:spcAft>
            </a:pPr>
            <a:r>
              <a:rPr lang="en-US" sz="2000" dirty="0">
                <a:solidFill>
                  <a:schemeClr val="bg1"/>
                </a:solidFill>
                <a:hlinkClick r:id="rId3">
                  <a:extLst>
                    <a:ext uri="{A12FA001-AC4F-418D-AE19-62706E023703}">
                      <ahyp:hlinkClr xmlns:ahyp="http://schemas.microsoft.com/office/drawing/2018/hyperlinkcolor" val="tx"/>
                    </a:ext>
                  </a:extLst>
                </a:hlinkClick>
              </a:rPr>
              <a:t>Animalia</a:t>
            </a:r>
            <a:r>
              <a:rPr lang="en-US" sz="2000" dirty="0">
                <a:solidFill>
                  <a:schemeClr val="bg1"/>
                </a:solidFill>
              </a:rPr>
              <a:t> </a:t>
            </a:r>
          </a:p>
          <a:p>
            <a:pPr defTabSz="914400">
              <a:lnSpc>
                <a:spcPct val="130000"/>
              </a:lnSpc>
              <a:spcAft>
                <a:spcPts val="600"/>
              </a:spcAft>
            </a:pPr>
            <a:r>
              <a:rPr lang="en-US" sz="2000" dirty="0">
                <a:solidFill>
                  <a:schemeClr val="bg1"/>
                </a:solidFill>
                <a:hlinkClick r:id="rId4">
                  <a:extLst>
                    <a:ext uri="{A12FA001-AC4F-418D-AE19-62706E023703}">
                      <ahyp:hlinkClr xmlns:ahyp="http://schemas.microsoft.com/office/drawing/2018/hyperlinkcolor" val="tx"/>
                    </a:ext>
                  </a:extLst>
                </a:hlinkClick>
              </a:rPr>
              <a:t>A-Z Animals</a:t>
            </a:r>
            <a:endParaRPr lang="en-US" sz="2000" dirty="0">
              <a:solidFill>
                <a:schemeClr val="bg1"/>
              </a:solidFill>
            </a:endParaRPr>
          </a:p>
          <a:p>
            <a:pPr defTabSz="914400">
              <a:lnSpc>
                <a:spcPct val="130000"/>
              </a:lnSpc>
              <a:spcAft>
                <a:spcPts val="600"/>
              </a:spcAft>
            </a:pPr>
            <a:r>
              <a:rPr lang="en-US" sz="2000" dirty="0">
                <a:solidFill>
                  <a:schemeClr val="bg1"/>
                </a:solidFill>
                <a:hlinkClick r:id="rId5">
                  <a:extLst>
                    <a:ext uri="{A12FA001-AC4F-418D-AE19-62706E023703}">
                      <ahyp:hlinkClr xmlns:ahyp="http://schemas.microsoft.com/office/drawing/2018/hyperlinkcolor" val="tx"/>
                    </a:ext>
                  </a:extLst>
                </a:hlinkClick>
              </a:rPr>
              <a:t>Wikipedia</a:t>
            </a:r>
            <a:endParaRPr lang="en-US" sz="2000" dirty="0">
              <a:solidFill>
                <a:schemeClr val="bg1"/>
              </a:solidFill>
            </a:endParaRPr>
          </a:p>
          <a:p>
            <a:pPr defTabSz="914400">
              <a:lnSpc>
                <a:spcPct val="130000"/>
              </a:lnSpc>
              <a:spcAft>
                <a:spcPts val="600"/>
              </a:spcAft>
            </a:pPr>
            <a:r>
              <a:rPr lang="en-US" sz="2000" dirty="0">
                <a:solidFill>
                  <a:schemeClr val="bg1"/>
                </a:solidFill>
                <a:hlinkClick r:id="rId6">
                  <a:extLst>
                    <a:ext uri="{A12FA001-AC4F-418D-AE19-62706E023703}">
                      <ahyp:hlinkClr xmlns:ahyp="http://schemas.microsoft.com/office/drawing/2018/hyperlinkcolor" val="tx"/>
                    </a:ext>
                  </a:extLst>
                </a:hlinkClick>
              </a:rPr>
              <a:t>National Geographic – Photo Ark</a:t>
            </a:r>
            <a:endParaRPr lang="en-US" sz="2000" dirty="0">
              <a:solidFill>
                <a:schemeClr val="bg1"/>
              </a:solidFill>
            </a:endParaRPr>
          </a:p>
        </p:txBody>
      </p:sp>
    </p:spTree>
    <p:extLst>
      <p:ext uri="{BB962C8B-B14F-4D97-AF65-F5344CB8AC3E}">
        <p14:creationId xmlns:p14="http://schemas.microsoft.com/office/powerpoint/2010/main" val="3825853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0" y="-138780"/>
            <a:ext cx="4671393" cy="153697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400" b="1" dirty="0">
                <a:solidFill>
                  <a:srgbClr val="FFFFFF"/>
                </a:solidFill>
                <a:latin typeface="+mj-lt"/>
                <a:ea typeface="+mj-ea"/>
                <a:cs typeface="+mj-cs"/>
              </a:rPr>
              <a:t>Machine Learning</a:t>
            </a:r>
          </a:p>
        </p:txBody>
      </p:sp>
    </p:spTree>
    <p:extLst>
      <p:ext uri="{BB962C8B-B14F-4D97-AF65-F5344CB8AC3E}">
        <p14:creationId xmlns:p14="http://schemas.microsoft.com/office/powerpoint/2010/main" val="2971426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1321136" y="1269927"/>
            <a:ext cx="9549727" cy="2677656"/>
          </a:xfrm>
          <a:prstGeom prst="rect">
            <a:avLst/>
          </a:prstGeom>
          <a:noFill/>
        </p:spPr>
        <p:txBody>
          <a:bodyPr wrap="square" rtlCol="0">
            <a:spAutoFit/>
          </a:bodyPr>
          <a:lstStyle/>
          <a:p>
            <a:r>
              <a:rPr lang="en-US" sz="2000" dirty="0">
                <a:solidFill>
                  <a:srgbClr val="FFFFFF"/>
                </a:solidFill>
                <a:latin typeface="+mj-lt"/>
                <a:ea typeface="+mj-ea"/>
                <a:cs typeface="+mj-cs"/>
              </a:rPr>
              <a:t>Our label is “Status” column, because our research question refer to if a species is endangered or conserved .</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We chose to apply </a:t>
            </a:r>
            <a:r>
              <a:rPr lang="en-US" sz="2400" b="1" dirty="0">
                <a:solidFill>
                  <a:srgbClr val="FFFFFF"/>
                </a:solidFill>
                <a:latin typeface="+mj-lt"/>
                <a:ea typeface="+mj-ea"/>
                <a:cs typeface="+mj-cs"/>
              </a:rPr>
              <a:t>Logistic Regression </a:t>
            </a:r>
            <a:r>
              <a:rPr lang="en-US" sz="2000" dirty="0">
                <a:solidFill>
                  <a:srgbClr val="FFFFFF"/>
                </a:solidFill>
                <a:latin typeface="+mj-lt"/>
                <a:ea typeface="+mj-ea"/>
                <a:cs typeface="+mj-cs"/>
              </a:rPr>
              <a:t>– Supervised Learning for classification problems – categorical label.</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Before the feature engineering stage, we got accuracy of 0.67%.</a:t>
            </a:r>
          </a:p>
          <a:p>
            <a:r>
              <a:rPr lang="en-US" sz="2400" dirty="0">
                <a:solidFill>
                  <a:srgbClr val="FFFFFF"/>
                </a:solidFill>
                <a:latin typeface="+mj-lt"/>
                <a:ea typeface="+mj-ea"/>
                <a:cs typeface="+mj-cs"/>
              </a:rPr>
              <a:t>Our final model accuracy is 0.80% .</a:t>
            </a:r>
          </a:p>
        </p:txBody>
      </p:sp>
    </p:spTree>
    <p:extLst>
      <p:ext uri="{BB962C8B-B14F-4D97-AF65-F5344CB8AC3E}">
        <p14:creationId xmlns:p14="http://schemas.microsoft.com/office/powerpoint/2010/main" val="2969434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10" name="תיבת טקסט 9">
            <a:extLst>
              <a:ext uri="{FF2B5EF4-FFF2-40B4-BE49-F238E27FC236}">
                <a16:creationId xmlns:a16="http://schemas.microsoft.com/office/drawing/2014/main" id="{FB6DE5B3-D0C5-48FA-96C6-5876579B5579}"/>
              </a:ext>
            </a:extLst>
          </p:cNvPr>
          <p:cNvSpPr txBox="1"/>
          <p:nvPr/>
        </p:nvSpPr>
        <p:spPr>
          <a:xfrm>
            <a:off x="528320" y="815721"/>
            <a:ext cx="11044860" cy="5324535"/>
          </a:xfrm>
          <a:prstGeom prst="rect">
            <a:avLst/>
          </a:prstGeom>
          <a:noFill/>
        </p:spPr>
        <p:txBody>
          <a:bodyPr wrap="square" rtlCol="0">
            <a:spAutoFit/>
          </a:bodyPr>
          <a:lstStyle/>
          <a:p>
            <a:r>
              <a:rPr lang="en-US" sz="2000" dirty="0">
                <a:solidFill>
                  <a:srgbClr val="FFFFFF"/>
                </a:solidFill>
                <a:latin typeface="+mj-lt"/>
                <a:ea typeface="+mj-ea"/>
                <a:cs typeface="+mj-cs"/>
              </a:rPr>
              <a:t>Step 1: We dropped family column from our data frame,  because his variable is string type.</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applied machine learning process: </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Dividing our data frame: features and label (status).</a:t>
            </a:r>
          </a:p>
          <a:p>
            <a:pPr marL="342900" indent="-342900">
              <a:buFont typeface="Arial" panose="020B0604020202020204" pitchFamily="34" charset="0"/>
              <a:buChar char="•"/>
            </a:pPr>
            <a:r>
              <a:rPr lang="en-US" sz="2000" dirty="0">
                <a:solidFill>
                  <a:srgbClr val="FFFFFF"/>
                </a:solidFill>
                <a:latin typeface="+mj-lt"/>
                <a:ea typeface="+mj-ea"/>
                <a:cs typeface="+mj-cs"/>
              </a:rPr>
              <a:t>Dividing features and label to train and test (train = 0.8, test = 0.2).</a:t>
            </a:r>
          </a:p>
          <a:p>
            <a:pPr marL="342900" indent="-342900">
              <a:buFont typeface="Arial" panose="020B0604020202020204" pitchFamily="34" charset="0"/>
              <a:buChar char="•"/>
            </a:pPr>
            <a:r>
              <a:rPr lang="en-US" sz="2000" dirty="0">
                <a:solidFill>
                  <a:srgbClr val="FFFFFF"/>
                </a:solidFill>
                <a:latin typeface="+mj-lt"/>
                <a:ea typeface="+mj-ea"/>
                <a:cs typeface="+mj-cs"/>
              </a:rPr>
              <a:t>Fit &amp; Predict</a:t>
            </a:r>
          </a:p>
          <a:p>
            <a:pPr marL="342900" indent="-342900">
              <a:buFont typeface="Arial" panose="020B0604020202020204" pitchFamily="34" charset="0"/>
              <a:buChar char="•"/>
            </a:pPr>
            <a:r>
              <a:rPr lang="en-US" sz="2000" dirty="0">
                <a:solidFill>
                  <a:srgbClr val="FFFFFF"/>
                </a:solidFill>
                <a:latin typeface="+mj-lt"/>
                <a:ea typeface="+mj-ea"/>
                <a:cs typeface="+mj-cs"/>
              </a:rPr>
              <a:t>Accuracy</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3: Feature Engineering:</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We found out the “Pearson Correlation” between all features.</a:t>
            </a:r>
          </a:p>
          <a:p>
            <a:pPr marL="342900" indent="-342900">
              <a:buFont typeface="Arial" panose="020B0604020202020204" pitchFamily="34" charset="0"/>
              <a:buChar char="•"/>
            </a:pPr>
            <a:r>
              <a:rPr lang="en-US" sz="2000" dirty="0">
                <a:solidFill>
                  <a:srgbClr val="FFFFFF"/>
                </a:solidFill>
                <a:latin typeface="+mj-lt"/>
                <a:ea typeface="+mj-ea"/>
                <a:cs typeface="+mj-cs"/>
              </a:rPr>
              <a:t>We dropped the continents’ columns.</a:t>
            </a:r>
          </a:p>
          <a:p>
            <a:pPr marL="342900" indent="-342900">
              <a:buFont typeface="Arial" panose="020B0604020202020204" pitchFamily="34" charset="0"/>
              <a:buChar char="•"/>
            </a:pPr>
            <a:r>
              <a:rPr lang="en-US" sz="2000" dirty="0">
                <a:solidFill>
                  <a:srgbClr val="FFFFFF"/>
                </a:solidFill>
                <a:latin typeface="+mj-lt"/>
                <a:ea typeface="+mj-ea"/>
                <a:cs typeface="+mj-cs"/>
              </a:rPr>
              <a:t>We merged all climate columns into one column.</a:t>
            </a:r>
          </a:p>
          <a:p>
            <a:pPr marL="342900" indent="-342900">
              <a:buFont typeface="Arial" panose="020B0604020202020204" pitchFamily="34" charset="0"/>
              <a:buChar char="•"/>
            </a:pPr>
            <a:r>
              <a:rPr lang="en-US" sz="2000" dirty="0">
                <a:solidFill>
                  <a:srgbClr val="FFFFFF"/>
                </a:solidFill>
                <a:latin typeface="+mj-lt"/>
                <a:ea typeface="+mj-ea"/>
                <a:cs typeface="+mj-cs"/>
              </a:rPr>
              <a:t>We created new columns by multiplying features: </a:t>
            </a:r>
          </a:p>
          <a:p>
            <a:r>
              <a:rPr lang="en-US" sz="2000" dirty="0">
                <a:solidFill>
                  <a:srgbClr val="FFFFFF"/>
                </a:solidFill>
                <a:latin typeface="+mj-lt"/>
                <a:ea typeface="+mj-ea"/>
                <a:cs typeface="+mj-cs"/>
              </a:rPr>
              <a:t>		Incubation period &amp; Life Span, Independent Age &amp; Baby Carrying</a:t>
            </a:r>
          </a:p>
          <a:p>
            <a:r>
              <a:rPr lang="en-US" sz="2000" dirty="0">
                <a:solidFill>
                  <a:srgbClr val="FFFFFF"/>
                </a:solidFill>
                <a:latin typeface="+mj-lt"/>
                <a:ea typeface="+mj-ea"/>
                <a:cs typeface="+mj-cs"/>
              </a:rPr>
              <a:t>	Then, we dropped Incubation period, Life Span, Independent Age, Baby Carrying columns.</a:t>
            </a:r>
          </a:p>
        </p:txBody>
      </p:sp>
    </p:spTree>
    <p:extLst>
      <p:ext uri="{BB962C8B-B14F-4D97-AF65-F5344CB8AC3E}">
        <p14:creationId xmlns:p14="http://schemas.microsoft.com/office/powerpoint/2010/main" val="345565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3877105" y="471343"/>
            <a:ext cx="4437790"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Crawling</a:t>
            </a:r>
          </a:p>
        </p:txBody>
      </p:sp>
    </p:spTree>
    <p:extLst>
      <p:ext uri="{BB962C8B-B14F-4D97-AF65-F5344CB8AC3E}">
        <p14:creationId xmlns:p14="http://schemas.microsoft.com/office/powerpoint/2010/main" val="256792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597952" y="1451726"/>
            <a:ext cx="7165778" cy="2844543"/>
          </a:xfrm>
          <a:prstGeom prst="rect">
            <a:avLst/>
          </a:prstGeom>
        </p:spPr>
        <p:txBody>
          <a:bodyPr vert="horz" lIns="91440" tIns="45720" rIns="91440" bIns="45720" rtlCol="0" anchor="ctr">
            <a:normAutofit fontScale="32500" lnSpcReduction="20000"/>
          </a:bodyPr>
          <a:lstStyle/>
          <a:p>
            <a:pPr defTabSz="914400">
              <a:lnSpc>
                <a:spcPct val="120000"/>
              </a:lnSpc>
              <a:spcBef>
                <a:spcPct val="0"/>
              </a:spcBef>
              <a:spcAft>
                <a:spcPts val="600"/>
              </a:spcAft>
            </a:pPr>
            <a:r>
              <a:rPr lang="en-US" sz="6400" dirty="0">
                <a:solidFill>
                  <a:srgbClr val="FFFFFF"/>
                </a:solidFill>
                <a:latin typeface="+mj-lt"/>
                <a:ea typeface="+mj-ea"/>
                <a:cs typeface="+mj-cs"/>
              </a:rPr>
              <a:t>Extract all animals links from each animals’ class page </a:t>
            </a:r>
            <a:r>
              <a:rPr lang="en-US" sz="6200" i="1" dirty="0">
                <a:solidFill>
                  <a:srgbClr val="FFFFFF"/>
                </a:solidFill>
                <a:latin typeface="+mj-lt"/>
                <a:ea typeface="+mj-ea"/>
                <a:cs typeface="+mj-cs"/>
              </a:rPr>
              <a:t>(before the main website was updated) </a:t>
            </a:r>
            <a:r>
              <a:rPr lang="en-US" sz="6200" dirty="0">
                <a:solidFill>
                  <a:srgbClr val="FFFFFF"/>
                </a:solidFill>
                <a:latin typeface="+mj-lt"/>
                <a:ea typeface="+mj-ea"/>
                <a:cs typeface="+mj-cs"/>
              </a:rPr>
              <a:t>:</a:t>
            </a:r>
            <a:endParaRPr lang="en-US" sz="6400" i="1" dirty="0">
              <a:solidFill>
                <a:srgbClr val="FFFFFF"/>
              </a:solidFill>
              <a:latin typeface="+mj-lt"/>
              <a:ea typeface="+mj-ea"/>
              <a:cs typeface="+mj-cs"/>
            </a:endParaRP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Mammals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Reptiles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Birds</a:t>
            </a:r>
          </a:p>
          <a:p>
            <a:pPr marL="571500" indent="-571500" defTabSz="914400">
              <a:lnSpc>
                <a:spcPct val="120000"/>
              </a:lnSpc>
              <a:spcBef>
                <a:spcPct val="0"/>
              </a:spcBef>
              <a:spcAft>
                <a:spcPts val="600"/>
              </a:spcAft>
              <a:buFont typeface="Arial" panose="020B0604020202020204" pitchFamily="34" charset="0"/>
              <a:buChar char="•"/>
            </a:pPr>
            <a:endParaRPr lang="en-US" sz="6400" dirty="0">
              <a:solidFill>
                <a:srgbClr val="FFFFFF"/>
              </a:solidFill>
              <a:latin typeface="+mj-lt"/>
              <a:ea typeface="+mj-ea"/>
              <a:cs typeface="+mj-cs"/>
            </a:endParaRPr>
          </a:p>
          <a:p>
            <a:pPr defTabSz="914400">
              <a:lnSpc>
                <a:spcPct val="120000"/>
              </a:lnSpc>
              <a:spcBef>
                <a:spcPct val="0"/>
              </a:spcBef>
              <a:spcAft>
                <a:spcPts val="600"/>
              </a:spcAft>
            </a:pPr>
            <a:r>
              <a:rPr lang="en-US" sz="6400" dirty="0">
                <a:solidFill>
                  <a:srgbClr val="FFFFFF"/>
                </a:solidFill>
                <a:latin typeface="+mj-lt"/>
                <a:ea typeface="+mj-ea"/>
                <a:cs typeface="+mj-cs"/>
              </a:rPr>
              <a:t>After the process, we saved all the links into a text file.</a:t>
            </a:r>
            <a:endParaRPr lang="en-US" sz="4000" dirty="0">
              <a:solidFill>
                <a:srgbClr val="FFFFFF"/>
              </a:solidFill>
              <a:latin typeface="+mj-lt"/>
              <a:ea typeface="+mj-ea"/>
              <a:cs typeface="+mj-cs"/>
            </a:endParaRPr>
          </a:p>
        </p:txBody>
      </p:sp>
      <p:sp>
        <p:nvSpPr>
          <p:cNvPr id="11" name="תיבת טקסט 10">
            <a:extLst>
              <a:ext uri="{FF2B5EF4-FFF2-40B4-BE49-F238E27FC236}">
                <a16:creationId xmlns:a16="http://schemas.microsoft.com/office/drawing/2014/main" id="{05378832-C6A9-45CA-958C-88DE4B5D4CB4}"/>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1</a:t>
            </a:r>
          </a:p>
        </p:txBody>
      </p:sp>
      <p:cxnSp>
        <p:nvCxnSpPr>
          <p:cNvPr id="12" name="מחבר ישר 11">
            <a:extLst>
              <a:ext uri="{FF2B5EF4-FFF2-40B4-BE49-F238E27FC236}">
                <a16:creationId xmlns:a16="http://schemas.microsoft.com/office/drawing/2014/main" id="{53F88FD8-ABE8-407B-AC0E-54C975E23A5E}"/>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6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1712543"/>
            <a:ext cx="10353779" cy="4944359"/>
          </a:xfrm>
          <a:prstGeom prst="rect">
            <a:avLst/>
          </a:prstGeom>
        </p:spPr>
        <p:txBody>
          <a:bodyPr vert="horz" lIns="91440" tIns="45720" rIns="91440" bIns="45720" rtlCol="0" anchor="ctr">
            <a:normAutofit fontScale="32500" lnSpcReduction="20000"/>
          </a:bodyPr>
          <a:lstStyle/>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General:	Class, Order, Family, Scientific Name, Population Size, Top Speed, Length, Life Span, Weight</a:t>
            </a:r>
          </a:p>
          <a:p>
            <a:pPr lvl="1"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Geography:	Continents - Africa, Antarctica, Asia, Oceania (includes New-</a:t>
            </a:r>
            <a:r>
              <a:rPr lang="en-US" sz="4000" dirty="0" err="1">
                <a:solidFill>
                  <a:srgbClr val="FFFFFF"/>
                </a:solidFill>
                <a:latin typeface="+mj-lt"/>
                <a:ea typeface="+mj-ea"/>
                <a:cs typeface="+mj-cs"/>
              </a:rPr>
              <a:t>Zeland</a:t>
            </a:r>
            <a:r>
              <a:rPr lang="en-US" sz="4000" dirty="0">
                <a:solidFill>
                  <a:srgbClr val="FFFFFF"/>
                </a:solidFill>
                <a:latin typeface="+mj-lt"/>
                <a:ea typeface="+mj-ea"/>
                <a:cs typeface="+mj-cs"/>
              </a:rPr>
              <a:t>), Central America, Europe, North America, South America</a:t>
            </a:r>
          </a:p>
          <a:p>
            <a:pPr defTabSz="914400">
              <a:lnSpc>
                <a:spcPct val="120000"/>
              </a:lnSpc>
              <a:spcBef>
                <a:spcPct val="0"/>
              </a:spcBef>
              <a:spcAft>
                <a:spcPts val="600"/>
              </a:spcAft>
            </a:pPr>
            <a:r>
              <a:rPr lang="en-US" sz="4000" dirty="0">
                <a:solidFill>
                  <a:srgbClr val="FFFFFF"/>
                </a:solidFill>
                <a:latin typeface="+mj-lt"/>
                <a:ea typeface="+mj-ea"/>
                <a:cs typeface="+mj-cs"/>
              </a:rPr>
              <a:t>		Climates - cold, dry/desert, polar/tundra, temperate, tropical</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Diet - 	Carnivores  =  [carnivore, hypercarnivore, </a:t>
            </a:r>
            <a:r>
              <a:rPr lang="en-US" sz="4000" dirty="0" err="1">
                <a:solidFill>
                  <a:srgbClr val="FFFFFF"/>
                </a:solidFill>
                <a:latin typeface="+mj-lt"/>
                <a:ea typeface="+mj-ea"/>
                <a:cs typeface="+mj-cs"/>
              </a:rPr>
              <a:t>mesopredator</a:t>
            </a:r>
            <a:r>
              <a:rPr lang="en-US" sz="4000" dirty="0">
                <a:solidFill>
                  <a:srgbClr val="FFFFFF"/>
                </a:solidFill>
                <a:latin typeface="+mj-lt"/>
                <a:ea typeface="+mj-ea"/>
                <a:cs typeface="+mj-cs"/>
              </a:rPr>
              <a:t>, piscivores, predator],	</a:t>
            </a:r>
          </a:p>
          <a:p>
            <a:pPr lvl="3" defTabSz="914400">
              <a:lnSpc>
                <a:spcPct val="120000"/>
              </a:lnSpc>
              <a:spcBef>
                <a:spcPct val="0"/>
              </a:spcBef>
              <a:spcAft>
                <a:spcPts val="600"/>
              </a:spcAft>
            </a:pPr>
            <a:r>
              <a:rPr lang="en-US" sz="4000" dirty="0">
                <a:solidFill>
                  <a:srgbClr val="FFFFFF"/>
                </a:solidFill>
                <a:latin typeface="+mj-lt"/>
                <a:ea typeface="+mj-ea"/>
                <a:cs typeface="+mj-cs"/>
              </a:rPr>
              <a:t>	Vegetarians  =  [folivore, frugivore, graminivore, granivore, herbivore, nectarivore, palynivore],</a:t>
            </a:r>
          </a:p>
          <a:p>
            <a:pPr defTabSz="914400">
              <a:lnSpc>
                <a:spcPct val="120000"/>
              </a:lnSpc>
              <a:spcBef>
                <a:spcPct val="0"/>
              </a:spcBef>
              <a:spcAft>
                <a:spcPts val="600"/>
              </a:spcAft>
            </a:pPr>
            <a:r>
              <a:rPr lang="en-US" sz="4000" dirty="0">
                <a:solidFill>
                  <a:srgbClr val="FFFFFF"/>
                </a:solidFill>
                <a:latin typeface="+mj-lt"/>
                <a:ea typeface="+mj-ea"/>
                <a:cs typeface="+mj-cs"/>
              </a:rPr>
              <a:t>		Insect Eaters  =  [insectivores, vermivorous] ,</a:t>
            </a:r>
          </a:p>
          <a:p>
            <a:pPr defTabSz="914400">
              <a:lnSpc>
                <a:spcPct val="120000"/>
              </a:lnSpc>
              <a:spcBef>
                <a:spcPct val="0"/>
              </a:spcBef>
              <a:spcAft>
                <a:spcPts val="600"/>
              </a:spcAft>
            </a:pPr>
            <a:r>
              <a:rPr lang="en-US" sz="4000" dirty="0">
                <a:solidFill>
                  <a:srgbClr val="FFFFFF"/>
                </a:solidFill>
                <a:latin typeface="+mj-lt"/>
                <a:ea typeface="+mj-ea"/>
                <a:cs typeface="+mj-cs"/>
              </a:rPr>
              <a:t>		All Eaters  =  [omnivore, </a:t>
            </a:r>
            <a:r>
              <a:rPr lang="en-US" sz="4000" dirty="0" err="1">
                <a:solidFill>
                  <a:srgbClr val="FFFFFF"/>
                </a:solidFill>
                <a:latin typeface="+mj-lt"/>
                <a:ea typeface="+mj-ea"/>
                <a:cs typeface="+mj-cs"/>
              </a:rPr>
              <a:t>gumivorous</a:t>
            </a:r>
            <a:r>
              <a:rPr lang="en-US" sz="4000" dirty="0">
                <a:solidFill>
                  <a:srgbClr val="FFFFFF"/>
                </a:solidFill>
                <a:latin typeface="+mj-lt"/>
                <a:ea typeface="+mj-ea"/>
                <a:cs typeface="+mj-cs"/>
              </a:rPr>
              <a:t>]</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Mating Habits :	</a:t>
            </a:r>
          </a:p>
          <a:p>
            <a:pPr lvl="3" defTabSz="914400">
              <a:lnSpc>
                <a:spcPct val="120000"/>
              </a:lnSpc>
              <a:spcBef>
                <a:spcPct val="0"/>
              </a:spcBef>
              <a:spcAft>
                <a:spcPts val="600"/>
              </a:spcAft>
            </a:pPr>
            <a:r>
              <a:rPr lang="en-US" sz="4000" dirty="0">
                <a:solidFill>
                  <a:srgbClr val="FFFFFF"/>
                </a:solidFill>
                <a:latin typeface="+mj-lt"/>
                <a:ea typeface="+mj-ea"/>
                <a:cs typeface="+mj-cs"/>
              </a:rPr>
              <a:t>	Monogamy Animals = [Monogamy, Monogamy, Serial monogamy, Serial monogamy],</a:t>
            </a:r>
          </a:p>
          <a:p>
            <a:pPr lvl="3" defTabSz="914400">
              <a:lnSpc>
                <a:spcPct val="120000"/>
              </a:lnSpc>
              <a:spcBef>
                <a:spcPct val="0"/>
              </a:spcBef>
              <a:spcAft>
                <a:spcPts val="600"/>
              </a:spcAft>
            </a:pPr>
            <a:r>
              <a:rPr lang="en-US" sz="4000" dirty="0">
                <a:solidFill>
                  <a:srgbClr val="FFFFFF"/>
                </a:solidFill>
                <a:latin typeface="+mj-lt"/>
                <a:ea typeface="+mj-ea"/>
                <a:cs typeface="+mj-cs"/>
              </a:rPr>
              <a:t>	Polygamy Animals = [Polyandry, Polyandry, Polygamy, Polygamy, Polygynandry, Polygynandry, Polygyny, Polygyny],</a:t>
            </a:r>
          </a:p>
          <a:p>
            <a:pPr lvl="3" defTabSz="914400">
              <a:lnSpc>
                <a:spcPct val="120000"/>
              </a:lnSpc>
              <a:spcBef>
                <a:spcPct val="0"/>
              </a:spcBef>
              <a:spcAft>
                <a:spcPts val="600"/>
              </a:spcAft>
            </a:pPr>
            <a:r>
              <a:rPr lang="en-US" sz="4000" dirty="0">
                <a:solidFill>
                  <a:srgbClr val="FFFFFF"/>
                </a:solidFill>
                <a:latin typeface="+mj-lt"/>
                <a:ea typeface="+mj-ea"/>
                <a:cs typeface="+mj-cs"/>
              </a:rPr>
              <a:t>	Incubation Period / Pregnancy Duration, Baby Carrying, Independent Age</a:t>
            </a:r>
          </a:p>
          <a:p>
            <a:pPr lvl="3" defTabSz="914400">
              <a:lnSpc>
                <a:spcPct val="120000"/>
              </a:lnSpc>
              <a:spcBef>
                <a:spcPct val="0"/>
              </a:spcBef>
              <a:spcAft>
                <a:spcPts val="600"/>
              </a:spcAft>
            </a:pPr>
            <a:r>
              <a:rPr lang="en-US" sz="4000" dirty="0">
                <a:solidFill>
                  <a:srgbClr val="FFFFFF"/>
                </a:solidFill>
                <a:latin typeface="+mj-lt"/>
                <a:ea typeface="+mj-ea"/>
                <a:cs typeface="+mj-cs"/>
              </a:rPr>
              <a:t>	</a:t>
            </a: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Population: 	Population Trend  –  Decreasing, Stable, Increasing</a:t>
            </a:r>
          </a:p>
          <a:p>
            <a:pPr lvl="3" defTabSz="914400">
              <a:lnSpc>
                <a:spcPct val="120000"/>
              </a:lnSpc>
              <a:spcBef>
                <a:spcPct val="0"/>
              </a:spcBef>
              <a:spcAft>
                <a:spcPts val="600"/>
              </a:spcAft>
            </a:pPr>
            <a:r>
              <a:rPr lang="en-US" sz="4000" dirty="0">
                <a:solidFill>
                  <a:srgbClr val="FFFFFF"/>
                </a:solidFill>
                <a:latin typeface="+mj-lt"/>
                <a:ea typeface="+mj-ea"/>
                <a:cs typeface="+mj-cs"/>
              </a:rPr>
              <a:t>	Population Status – LC, NT, VU, EN, CR, EW, EX</a:t>
            </a: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3318235" y="449132"/>
            <a:ext cx="8484540" cy="1231106"/>
          </a:xfrm>
          <a:prstGeom prst="rect">
            <a:avLst/>
          </a:prstGeom>
          <a:noFill/>
        </p:spPr>
        <p:txBody>
          <a:bodyPr wrap="square" rtlCol="0">
            <a:spAutoFit/>
          </a:bodyPr>
          <a:lstStyle/>
          <a:p>
            <a:pPr algn="ctr"/>
            <a:r>
              <a:rPr lang="en-US" dirty="0">
                <a:solidFill>
                  <a:srgbClr val="FFFFFF"/>
                </a:solidFill>
                <a:latin typeface="+mj-lt"/>
                <a:ea typeface="+mj-ea"/>
                <a:cs typeface="+mj-cs"/>
              </a:rPr>
              <a:t>Extract all animals information from each personal page, according to specific attributes which belongs to each animal (as a strings) using </a:t>
            </a:r>
            <a:r>
              <a:rPr lang="en-US" sz="2000" b="1" dirty="0">
                <a:solidFill>
                  <a:srgbClr val="FFFFFF"/>
                </a:solidFill>
                <a:latin typeface="+mj-lt"/>
                <a:ea typeface="+mj-ea"/>
                <a:cs typeface="+mj-cs"/>
              </a:rPr>
              <a:t>Beautiful Soup</a:t>
            </a:r>
            <a:r>
              <a:rPr lang="en-US" b="1" dirty="0">
                <a:solidFill>
                  <a:srgbClr val="FFFFFF"/>
                </a:solidFill>
                <a:latin typeface="+mj-lt"/>
                <a:ea typeface="+mj-ea"/>
                <a:cs typeface="+mj-cs"/>
              </a:rPr>
              <a:t>. </a:t>
            </a:r>
            <a:r>
              <a:rPr lang="en-US" dirty="0">
                <a:solidFill>
                  <a:srgbClr val="FFFFFF"/>
                </a:solidFill>
                <a:latin typeface="+mj-lt"/>
                <a:ea typeface="+mj-ea"/>
                <a:cs typeface="+mj-cs"/>
              </a:rPr>
              <a:t>Finally, we built list of dictionary, while each dictionary contain attributes of one animal, and covert the list into a json format and than to a text file.</a:t>
            </a:r>
          </a:p>
        </p:txBody>
      </p:sp>
      <p:sp>
        <p:nvSpPr>
          <p:cNvPr id="6" name="תיבת טקסט 5">
            <a:extLst>
              <a:ext uri="{FF2B5EF4-FFF2-40B4-BE49-F238E27FC236}">
                <a16:creationId xmlns:a16="http://schemas.microsoft.com/office/drawing/2014/main" id="{65AE06C1-BC22-4218-AA1E-2C4D6C1D8C1A}"/>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2</a:t>
            </a:r>
          </a:p>
        </p:txBody>
      </p:sp>
      <p:cxnSp>
        <p:nvCxnSpPr>
          <p:cNvPr id="7" name="מחבר ישר 6">
            <a:extLst>
              <a:ext uri="{FF2B5EF4-FFF2-40B4-BE49-F238E27FC236}">
                <a16:creationId xmlns:a16="http://schemas.microsoft.com/office/drawing/2014/main" id="{845BE966-86E0-4CB9-95E2-13DA1D3741AA}"/>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1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4298389"/>
            <a:ext cx="7691859" cy="1813603"/>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sz="2400" dirty="0">
                <a:solidFill>
                  <a:srgbClr val="FFFFFF"/>
                </a:solidFill>
                <a:latin typeface="+mj-lt"/>
                <a:ea typeface="+mj-ea"/>
                <a:cs typeface="+mj-cs"/>
              </a:rPr>
              <a:t>Lifestyle:	</a:t>
            </a:r>
          </a:p>
          <a:p>
            <a:pPr lvl="1" defTabSz="914400">
              <a:lnSpc>
                <a:spcPct val="120000"/>
              </a:lnSpc>
              <a:spcBef>
                <a:spcPct val="0"/>
              </a:spcBef>
              <a:spcAft>
                <a:spcPts val="600"/>
              </a:spcAft>
            </a:pPr>
            <a:r>
              <a:rPr lang="en-US" sz="2000" dirty="0">
                <a:solidFill>
                  <a:srgbClr val="FFFFFF"/>
                </a:solidFill>
                <a:latin typeface="+mj-lt"/>
                <a:ea typeface="+mj-ea"/>
                <a:cs typeface="+mj-cs"/>
              </a:rPr>
              <a:t>Social Behavior -  SOLITARY, SOCIAL, HERDING, GENERALLY SOLITARY</a:t>
            </a:r>
          </a:p>
          <a:p>
            <a:pPr lvl="1" defTabSz="914400">
              <a:lnSpc>
                <a:spcPct val="120000"/>
              </a:lnSpc>
              <a:spcBef>
                <a:spcPct val="0"/>
              </a:spcBef>
              <a:spcAft>
                <a:spcPts val="600"/>
              </a:spcAft>
            </a:pPr>
            <a:r>
              <a:rPr lang="en-US" sz="2000" dirty="0">
                <a:solidFill>
                  <a:srgbClr val="FFFFFF"/>
                </a:solidFill>
                <a:latin typeface="+mj-lt"/>
                <a:ea typeface="+mj-ea"/>
                <a:cs typeface="+mj-cs"/>
              </a:rPr>
              <a:t>Active Day Period - CREPUSCULAR, NUCTURNAL, DIURNAL </a:t>
            </a: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512689" y="1652809"/>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Extract two groups of animals into two lists (by crawling both pages):</a:t>
            </a:r>
          </a:p>
          <a:p>
            <a:r>
              <a:rPr lang="en-US" sz="2000" dirty="0">
                <a:solidFill>
                  <a:srgbClr val="FFFFFF"/>
                </a:solidFill>
                <a:latin typeface="+mj-lt"/>
                <a:ea typeface="+mj-ea"/>
                <a:cs typeface="+mj-cs"/>
              </a:rPr>
              <a:t>1. Social animals</a:t>
            </a:r>
          </a:p>
          <a:p>
            <a:r>
              <a:rPr lang="en-US" sz="2000" dirty="0">
                <a:solidFill>
                  <a:srgbClr val="FFFFFF"/>
                </a:solidFill>
                <a:latin typeface="+mj-lt"/>
                <a:ea typeface="+mj-ea"/>
                <a:cs typeface="+mj-cs"/>
              </a:rPr>
              <a:t>2. Nocturnal animals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Those two lists will be two columns in our future data frame.</a:t>
            </a:r>
          </a:p>
          <a:p>
            <a:pPr algn="ctr"/>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After extracting, we will convert the two lists into a json format and than to files text.</a:t>
            </a: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3</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05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335156"/>
            <a:ext cx="7663142" cy="1178218"/>
          </a:xfrm>
          <a:prstGeom prst="rect">
            <a:avLst/>
          </a:prstGeom>
        </p:spPr>
        <p:txBody>
          <a:bodyPr vert="horz" lIns="91440" tIns="45720" rIns="91440" bIns="45720" rtlCol="0" anchor="ctr">
            <a:normAutofit fontScale="85000" lnSpcReduction="10000"/>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Convert json file into data frame</a:t>
            </a:r>
          </a:p>
        </p:txBody>
      </p:sp>
    </p:spTree>
    <p:extLst>
      <p:ext uri="{BB962C8B-B14F-4D97-AF65-F5344CB8AC3E}">
        <p14:creationId xmlns:p14="http://schemas.microsoft.com/office/powerpoint/2010/main" val="224555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690781" y="568167"/>
            <a:ext cx="10952678" cy="4521057"/>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dirty="0">
                <a:solidFill>
                  <a:srgbClr val="FFFFFF"/>
                </a:solidFill>
                <a:latin typeface="+mj-lt"/>
                <a:ea typeface="+mj-ea"/>
                <a:cs typeface="+mj-cs"/>
              </a:rPr>
              <a:t>Understanding the extracted data by their data types, kinds of attributes for each feature and the number of feature we have in total for all animals.</a:t>
            </a:r>
          </a:p>
          <a:p>
            <a:pPr defTabSz="914400">
              <a:lnSpc>
                <a:spcPct val="120000"/>
              </a:lnSpc>
              <a:spcBef>
                <a:spcPct val="0"/>
              </a:spcBef>
              <a:spcAft>
                <a:spcPts val="600"/>
              </a:spcAft>
            </a:pPr>
            <a:endParaRPr lang="en-US"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After this stage, we created a list for each feature (our future columns), and than we had to covert all features from our json file into the right data types. All data has given by string format, so we had to convert most attributes into float and categorical data types by using </a:t>
            </a:r>
            <a:r>
              <a:rPr lang="en-US" sz="2400" b="1" dirty="0">
                <a:solidFill>
                  <a:srgbClr val="FFFFFF"/>
                </a:solidFill>
                <a:latin typeface="+mj-lt"/>
                <a:ea typeface="+mj-ea"/>
                <a:cs typeface="+mj-cs"/>
              </a:rPr>
              <a:t>regular expressions </a:t>
            </a:r>
            <a:r>
              <a:rPr lang="en-US" b="1" i="1" dirty="0">
                <a:solidFill>
                  <a:srgbClr val="FFFFFF"/>
                </a:solidFill>
                <a:latin typeface="+mj-lt"/>
                <a:ea typeface="+mj-ea"/>
                <a:cs typeface="+mj-cs"/>
              </a:rPr>
              <a:t>(because a lot of data has given in different shapes, so we had to extract information by this way).</a:t>
            </a:r>
          </a:p>
          <a:p>
            <a:pPr defTabSz="914400">
              <a:lnSpc>
                <a:spcPct val="120000"/>
              </a:lnSpc>
              <a:spcBef>
                <a:spcPct val="0"/>
              </a:spcBef>
              <a:spcAft>
                <a:spcPts val="600"/>
              </a:spcAft>
            </a:pPr>
            <a:endParaRPr lang="en-US" b="1" i="1"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In addition, data like length and weight has given by different units, so we had to convert into one represent unit.</a:t>
            </a:r>
          </a:p>
        </p:txBody>
      </p:sp>
    </p:spTree>
    <p:extLst>
      <p:ext uri="{BB962C8B-B14F-4D97-AF65-F5344CB8AC3E}">
        <p14:creationId xmlns:p14="http://schemas.microsoft.com/office/powerpoint/2010/main" val="4185093068"/>
      </p:ext>
    </p:extLst>
  </p:cSld>
  <p:clrMapOvr>
    <a:masterClrMapping/>
  </p:clrMapOvr>
</p:sld>
</file>

<file path=ppt/theme/theme1.xml><?xml version="1.0" encoding="utf-8"?>
<a:theme xmlns:a="http://schemas.openxmlformats.org/drawingml/2006/main" name="Office Theme">
  <a:themeElements>
    <a:clrScheme name="התאמה אישית 4">
      <a:dk1>
        <a:srgbClr val="FF6908"/>
      </a:dk1>
      <a:lt1>
        <a:srgbClr val="FFFFFF"/>
      </a:lt1>
      <a:dk2>
        <a:srgbClr val="212121"/>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TotalTime>
  <Words>1873</Words>
  <Application>Microsoft Office PowerPoint</Application>
  <PresentationFormat>Widescreen</PresentationFormat>
  <Paragraphs>166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niv bar</dc:creator>
  <cp:lastModifiedBy>maria arsky</cp:lastModifiedBy>
  <cp:revision>46</cp:revision>
  <dcterms:created xsi:type="dcterms:W3CDTF">2021-02-18T08:30:07Z</dcterms:created>
  <dcterms:modified xsi:type="dcterms:W3CDTF">2021-02-18T14:57:42Z</dcterms:modified>
</cp:coreProperties>
</file>